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1" r:id="rId11"/>
    <p:sldId id="278" r:id="rId12"/>
    <p:sldId id="27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0485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330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396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417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129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20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461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891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490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8344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520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9509-B956-44C0-BF1D-B01C1A20FE2C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920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5643601"/>
          </a:xfrm>
        </p:spPr>
        <p:txBody>
          <a:bodyPr>
            <a:normAutofit/>
          </a:bodyPr>
          <a:lstStyle/>
          <a:p>
            <a:pPr algn="l"/>
            <a:r>
              <a:rPr lang="uk-UA" b="1" dirty="0" err="1" smtClean="0"/>
              <a:t>Звітня</a:t>
            </a:r>
            <a:r>
              <a:rPr lang="uk-UA" b="1" dirty="0" smtClean="0"/>
              <a:t> документація</a:t>
            </a:r>
            <a:r>
              <a:rPr lang="uk-UA" dirty="0" smtClean="0"/>
              <a:t>: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3200" dirty="0" err="1" smtClean="0"/>
              <a:t>-Титульна</a:t>
            </a:r>
            <a:r>
              <a:rPr lang="uk-UA" sz="3200" dirty="0" smtClean="0"/>
              <a:t> сторінка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3100" dirty="0" smtClean="0"/>
              <a:t>- Звіт</a:t>
            </a:r>
            <a:br>
              <a:rPr lang="uk-UA" sz="3100" dirty="0" smtClean="0"/>
            </a:br>
            <a:r>
              <a:rPr lang="uk-UA" sz="3100" dirty="0" smtClean="0"/>
              <a:t>- Щоденник</a:t>
            </a:r>
            <a:br>
              <a:rPr lang="uk-UA" sz="3100" dirty="0" smtClean="0"/>
            </a:br>
            <a:r>
              <a:rPr lang="uk-UA" sz="3100" dirty="0" err="1" smtClean="0"/>
              <a:t>-Фото</a:t>
            </a:r>
            <a:r>
              <a:rPr lang="uk-UA" sz="3100" dirty="0" smtClean="0"/>
              <a:t> з практики</a:t>
            </a:r>
            <a:br>
              <a:rPr lang="uk-UA" sz="3100" dirty="0" smtClean="0"/>
            </a:br>
            <a:r>
              <a:rPr lang="uk-UA" sz="3100" dirty="0" smtClean="0"/>
              <a:t>- Анкета студента</a:t>
            </a:r>
            <a:endParaRPr lang="uk-UA" sz="3100" dirty="0"/>
          </a:p>
        </p:txBody>
      </p:sp>
    </p:spTree>
    <p:extLst>
      <p:ext uri="{BB962C8B-B14F-4D97-AF65-F5344CB8AC3E}">
        <p14:creationId xmlns:p14="http://schemas.microsoft.com/office/powerpoint/2010/main" xmlns="" val="2653767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944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Титулка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28" y="476672"/>
            <a:ext cx="7358114" cy="638132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uk-UA" dirty="0" smtClean="0"/>
              <a:t>                                              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pPr>
              <a:buNone/>
            </a:pPr>
            <a:r>
              <a:rPr lang="uk-UA" dirty="0" smtClean="0"/>
              <a:t>                                                 Звітна документація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з</a:t>
            </a:r>
            <a:r>
              <a:rPr lang="uk-UA" b="1" dirty="0" smtClean="0"/>
              <a:t> п</a:t>
            </a:r>
            <a:r>
              <a:rPr lang="uk-UA" dirty="0" smtClean="0"/>
              <a:t>рофесійно-орієнтованої практики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uk-UA" b="1" dirty="0" smtClean="0"/>
              <a:t>                                                                                       студентки 2 курсу, 246а гр. </a:t>
            </a:r>
            <a:r>
              <a:rPr lang="uk-UA" b="1" dirty="0" err="1" smtClean="0"/>
              <a:t>зфн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</a:t>
            </a:r>
            <a:r>
              <a:rPr lang="uk-UA" dirty="0" err="1" smtClean="0"/>
              <a:t>спеціальністі</a:t>
            </a:r>
            <a:r>
              <a:rPr lang="uk-UA" dirty="0" smtClean="0"/>
              <a:t> 014 Середня освіта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філологічного факультету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МНУ ім. В.О. Сухомлинського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</a:t>
            </a:r>
            <a:r>
              <a:rPr lang="ru-RU" dirty="0" err="1" smtClean="0"/>
              <a:t>Савули</a:t>
            </a:r>
            <a:r>
              <a:rPr lang="ru-RU" dirty="0" smtClean="0"/>
              <a:t> </a:t>
            </a:r>
            <a:r>
              <a:rPr lang="ru-RU" dirty="0" err="1" smtClean="0"/>
              <a:t>Ганни</a:t>
            </a:r>
            <a:r>
              <a:rPr lang="ru-RU" dirty="0" smtClean="0"/>
              <a:t> </a:t>
            </a:r>
            <a:r>
              <a:rPr lang="ru-RU" dirty="0" err="1" smtClean="0"/>
              <a:t>Олександрівни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Методист кафедри 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англійської мови і літератури 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доктор філософії в галузі освіти, 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</a:t>
            </a:r>
            <a:r>
              <a:rPr lang="uk-UA" dirty="0" err="1" smtClean="0"/>
              <a:t>ст.викладач</a:t>
            </a:r>
            <a:r>
              <a:rPr lang="uk-UA" dirty="0" smtClean="0"/>
              <a:t> Щербакова О.Л.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Миколаїв – </a:t>
            </a:r>
            <a:r>
              <a:rPr lang="uk-UA" b="1" dirty="0" smtClean="0"/>
              <a:t>2022</a:t>
            </a:r>
            <a:endParaRPr lang="ru-RU" b="1" dirty="0" smtClean="0"/>
          </a:p>
          <a:p>
            <a:pPr marL="0" indent="0">
              <a:lnSpc>
                <a:spcPct val="120000"/>
              </a:lnSpc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61391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5500726" cy="86834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Зв</a:t>
            </a:r>
            <a:r>
              <a:rPr lang="uk-UA" sz="3200" b="1" dirty="0" err="1" smtClean="0"/>
              <a:t>іт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2580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1400" b="1" dirty="0" smtClean="0"/>
              <a:t>про проходження </a:t>
            </a:r>
            <a:r>
              <a:rPr lang="uk-UA" sz="1400" b="1" u="sng" dirty="0" smtClean="0"/>
              <a:t>професійно-орієнтованої практики</a:t>
            </a:r>
            <a:r>
              <a:rPr lang="uk-UA" sz="1400" b="1" dirty="0" smtClean="0"/>
              <a:t> студентки 2 курсу </a:t>
            </a:r>
            <a:r>
              <a:rPr lang="uk-UA" sz="1400" b="1" dirty="0" err="1" smtClean="0"/>
              <a:t>зфн</a:t>
            </a:r>
            <a:endParaRPr lang="ru-RU" sz="1400" dirty="0" smtClean="0"/>
          </a:p>
          <a:p>
            <a:pPr algn="ctr">
              <a:buNone/>
            </a:pPr>
            <a:r>
              <a:rPr lang="uk-UA" sz="1400" b="1" u="sng" dirty="0" err="1" smtClean="0"/>
              <a:t>Савули</a:t>
            </a:r>
            <a:r>
              <a:rPr lang="uk-UA" sz="1400" b="1" u="sng" dirty="0" smtClean="0"/>
              <a:t> Ганни Олександрівни</a:t>
            </a:r>
          </a:p>
          <a:p>
            <a:pPr algn="ctr">
              <a:buNone/>
            </a:pPr>
            <a:r>
              <a:rPr lang="uk-UA" sz="1400" b="1" dirty="0" smtClean="0"/>
              <a:t>у Миколаївській ЗОШ №56 </a:t>
            </a:r>
            <a:br>
              <a:rPr lang="uk-UA" sz="1400" b="1" dirty="0" smtClean="0"/>
            </a:br>
            <a:r>
              <a:rPr lang="uk-UA" sz="1400" b="1" dirty="0" smtClean="0"/>
              <a:t>з 07</a:t>
            </a:r>
            <a:r>
              <a:rPr lang="uk-UA" sz="1400" b="1" u="sng" dirty="0" smtClean="0"/>
              <a:t>.02.2022 по 19.02.2022</a:t>
            </a:r>
            <a:endParaRPr lang="ru-RU" sz="1400" dirty="0" smtClean="0"/>
          </a:p>
          <a:p>
            <a:pPr>
              <a:buNone/>
            </a:pPr>
            <a:r>
              <a:rPr lang="uk-UA" sz="1400" dirty="0" smtClean="0"/>
              <a:t> </a:t>
            </a:r>
            <a:endParaRPr lang="ru-RU" sz="1400" dirty="0" smtClean="0"/>
          </a:p>
          <a:p>
            <a:pPr algn="just">
              <a:buNone/>
            </a:pPr>
            <a:r>
              <a:rPr lang="uk-UA" sz="1400" dirty="0" smtClean="0"/>
              <a:t>                  Я, </a:t>
            </a:r>
            <a:r>
              <a:rPr lang="uk-UA" sz="1400" dirty="0" err="1" smtClean="0"/>
              <a:t>Савула</a:t>
            </a:r>
            <a:r>
              <a:rPr lang="uk-UA" sz="1400" dirty="0" smtClean="0"/>
              <a:t> Ганна Олександрівна, студентка 2 курсу 246(а) групи спеціальності середня освіта (англійська мова та література) заочної форми навчання проходила виробничу практику у Миколаївській ЗОШ №56 .</a:t>
            </a:r>
            <a:endParaRPr lang="ru-RU" sz="1400" dirty="0" smtClean="0"/>
          </a:p>
          <a:p>
            <a:pPr algn="just">
              <a:buNone/>
            </a:pPr>
            <a:r>
              <a:rPr lang="uk-UA" sz="1400" dirty="0" smtClean="0"/>
              <a:t>                  Протягом п’яти тижнів я виконала такі завдання, як: спостереження за проведенням вчителем </a:t>
            </a:r>
            <a:r>
              <a:rPr lang="uk-UA" sz="1400" dirty="0" err="1" smtClean="0"/>
              <a:t>онлайн</a:t>
            </a:r>
            <a:r>
              <a:rPr lang="uk-UA" sz="1400" dirty="0" smtClean="0"/>
              <a:t> уроків англійської мови у першого, другого, третього та четвертого курсів; вивчення особливості навчального процесу та структури навчального закладу; ознайомлення з основними характерними рисами Нової Української Школи; ознайомлення з навчальною програмою студентів різних курсів; складанням планів-конспектів уроків англійської мови; відпрацювання методів та обладнання для проведення </a:t>
            </a:r>
            <a:r>
              <a:rPr lang="uk-UA" sz="1400" dirty="0" err="1" smtClean="0"/>
              <a:t>онлайн</a:t>
            </a:r>
            <a:r>
              <a:rPr lang="uk-UA" sz="1400" dirty="0" smtClean="0"/>
              <a:t> занять на практиці; освоєння </a:t>
            </a:r>
            <a:r>
              <a:rPr lang="en-US" sz="1400" dirty="0" smtClean="0"/>
              <a:t>Zoom </a:t>
            </a:r>
            <a:r>
              <a:rPr lang="uk-UA" sz="1400" dirty="0" smtClean="0"/>
              <a:t>платформи, </a:t>
            </a:r>
            <a:r>
              <a:rPr lang="uk-UA" sz="1400" dirty="0" err="1" smtClean="0"/>
              <a:t>онлайн-дошки</a:t>
            </a:r>
            <a:r>
              <a:rPr lang="uk-UA" sz="1400" dirty="0" smtClean="0"/>
              <a:t>, </a:t>
            </a:r>
            <a:r>
              <a:rPr lang="uk-UA" sz="1400" dirty="0" err="1" smtClean="0"/>
              <a:t>онлайн-тестів</a:t>
            </a:r>
            <a:r>
              <a:rPr lang="uk-UA" sz="1400" dirty="0" smtClean="0"/>
              <a:t>; спостерігала за проведенням  уроків англійської мови зі студентами різних курсів та груп; ознайомилась з завданнями до самостійної роботи відповідно до вивчених граматичних структур та лексичних одиниць та системою перевірки та виставлення оцінок за самостійні роботи; з підручниками з англійської мови, з технічним обладнанням (</a:t>
            </a:r>
            <a:r>
              <a:rPr lang="uk-UA" sz="1400" dirty="0" err="1" smtClean="0"/>
              <a:t>комп</a:t>
            </a:r>
            <a:r>
              <a:rPr lang="uk-UA" sz="1400" dirty="0" smtClean="0"/>
              <a:t>, інтерактивна дошка, проектор).</a:t>
            </a: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2925355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71480"/>
            <a:ext cx="8507288" cy="602587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uk-UA" dirty="0" smtClean="0"/>
              <a:t> </a:t>
            </a:r>
            <a:r>
              <a:rPr lang="uk-UA" sz="1900" dirty="0" smtClean="0"/>
              <a:t>Під час проходження виробничої практики та виконання завдань познайомилася з методикою та засобами здійснення навчального процесу у ЗОШ № 56; провела для себе порівняльну  характеристику між очною та </a:t>
            </a:r>
            <a:r>
              <a:rPr lang="uk-UA" sz="1900" dirty="0" err="1" smtClean="0"/>
              <a:t>онлайн</a:t>
            </a:r>
            <a:r>
              <a:rPr lang="uk-UA" sz="1900" dirty="0" smtClean="0"/>
              <a:t> формою навчання; відмітила наявність характеристик </a:t>
            </a:r>
            <a:r>
              <a:rPr lang="uk-UA" sz="1900" u="sng" dirty="0" smtClean="0"/>
              <a:t>Нової Сучасної Школи </a:t>
            </a:r>
            <a:r>
              <a:rPr lang="uk-UA" sz="1900" dirty="0" smtClean="0"/>
              <a:t>під час навчального процесу, а саме: інформаційно-комунікаційна компетентність та компетентність у галузі технологій; </a:t>
            </a:r>
            <a:r>
              <a:rPr lang="uk-UA" sz="1900" dirty="0" err="1" smtClean="0"/>
              <a:t>інноваційність</a:t>
            </a:r>
            <a:r>
              <a:rPr lang="uk-UA" sz="1900" dirty="0" smtClean="0"/>
              <a:t>; вільне володіння студентами та викладачем державною мовою. Окрім цього, я оволоділа педагогічними уміннями та навичками навчальної роботи зі студентами фахового коледжу.</a:t>
            </a:r>
          </a:p>
          <a:p>
            <a:pPr algn="just">
              <a:buNone/>
            </a:pPr>
            <a:r>
              <a:rPr lang="uk-UA" sz="1900" dirty="0" smtClean="0"/>
              <a:t>Педагогічна практика в школі допомогла мені здобути практичні уміння і навички.</a:t>
            </a:r>
          </a:p>
          <a:p>
            <a:pPr algn="just">
              <a:buNone/>
            </a:pPr>
            <a:r>
              <a:rPr lang="uk-UA" sz="1900" dirty="0" smtClean="0"/>
              <a:t>Практика поглибила і закріпила мої знання здобуті в університеті, дала можливість</a:t>
            </a:r>
          </a:p>
          <a:p>
            <a:pPr algn="just">
              <a:buNone/>
            </a:pPr>
            <a:r>
              <a:rPr lang="uk-UA" sz="1900" dirty="0" smtClean="0"/>
              <a:t>випробувати себе в ролі вчителя англійської мови. Я краще ознайомилася із своєю</a:t>
            </a:r>
          </a:p>
          <a:p>
            <a:pPr algn="just">
              <a:buNone/>
            </a:pPr>
            <a:r>
              <a:rPr lang="uk-UA" sz="1900" dirty="0" smtClean="0"/>
              <a:t>майбутньою професією, дізналася багато нового, цікавого, набула і розширила свій</a:t>
            </a:r>
          </a:p>
          <a:p>
            <a:pPr algn="just">
              <a:buNone/>
            </a:pPr>
            <a:r>
              <a:rPr lang="uk-UA" sz="1900" dirty="0" smtClean="0"/>
              <a:t>педагогічний досвід.</a:t>
            </a:r>
            <a:endParaRPr lang="ru-RU" sz="1900" dirty="0" smtClean="0"/>
          </a:p>
          <a:p>
            <a:pPr>
              <a:buNone/>
            </a:pPr>
            <a:r>
              <a:rPr lang="uk-UA" sz="2000" dirty="0" smtClean="0"/>
              <a:t> 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 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Дата 21.02.2022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Практикантка                     </a:t>
            </a:r>
            <a:r>
              <a:rPr lang="ru-RU" sz="2000" dirty="0" smtClean="0"/>
              <a:t>_____________                              </a:t>
            </a:r>
            <a:r>
              <a:rPr lang="uk-UA" sz="2000" dirty="0" err="1" smtClean="0"/>
              <a:t>Савила</a:t>
            </a:r>
            <a:r>
              <a:rPr lang="uk-UA" sz="2000" dirty="0" smtClean="0"/>
              <a:t>  Г.О.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pPr>
              <a:buNone/>
            </a:pPr>
            <a:r>
              <a:rPr lang="ru-RU" sz="2000" dirty="0" err="1" smtClean="0"/>
              <a:t>Керівник</a:t>
            </a:r>
            <a:r>
              <a:rPr lang="ru-RU" sz="2000" dirty="0" smtClean="0"/>
              <a:t> практики              _____________                            </a:t>
            </a:r>
            <a:r>
              <a:rPr lang="uk-UA" sz="2000" dirty="0" smtClean="0"/>
              <a:t>Щербакова О.Л.</a:t>
            </a:r>
            <a:endParaRPr lang="ru-RU" sz="2000" dirty="0" smtClean="0"/>
          </a:p>
          <a:p>
            <a:pPr marL="0" indent="0">
              <a:buNone/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xmlns="" val="22092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4325" y="585788"/>
            <a:ext cx="5975350" cy="569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6464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0825" y="963613"/>
            <a:ext cx="6102350" cy="494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2326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108" y="0"/>
            <a:ext cx="84969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55651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05" y="188640"/>
            <a:ext cx="4099547" cy="614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8640"/>
            <a:ext cx="5028097" cy="614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07475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812" y="476672"/>
            <a:ext cx="6696744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76421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97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b="1" dirty="0"/>
              <a:t>ВИМОГИ ДО ЗВІТУ </a:t>
            </a:r>
            <a:r>
              <a:rPr lang="ru-RU" sz="2000" b="1" dirty="0" err="1"/>
              <a:t>здобувача</a:t>
            </a:r>
            <a:r>
              <a:rPr lang="ru-RU" sz="2000" b="1" dirty="0"/>
              <a:t> </a:t>
            </a:r>
            <a:r>
              <a:rPr lang="ru-RU" sz="2000" b="1" dirty="0" err="1"/>
              <a:t>вищої</a:t>
            </a:r>
            <a:r>
              <a:rPr lang="ru-RU" sz="2000" b="1" dirty="0"/>
              <a:t> </a:t>
            </a:r>
            <a:r>
              <a:rPr lang="ru-RU" sz="2000" b="1" dirty="0" err="1"/>
              <a:t>освіти</a:t>
            </a:r>
            <a:r>
              <a:rPr lang="ru-RU" sz="2000" b="1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8712968" cy="619268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300" dirty="0" err="1"/>
              <a:t>Звіт</a:t>
            </a:r>
            <a:r>
              <a:rPr lang="ru-RU" sz="2300" dirty="0"/>
              <a:t> з практики </a:t>
            </a:r>
            <a:r>
              <a:rPr lang="ru-RU" sz="2300" dirty="0" err="1"/>
              <a:t>має</a:t>
            </a:r>
            <a:r>
              <a:rPr lang="ru-RU" sz="2300" dirty="0"/>
              <a:t> </a:t>
            </a:r>
            <a:r>
              <a:rPr lang="ru-RU" sz="2300" dirty="0" err="1"/>
              <a:t>наступну</a:t>
            </a:r>
            <a:r>
              <a:rPr lang="ru-RU" sz="2300" dirty="0"/>
              <a:t> структуру: </a:t>
            </a:r>
          </a:p>
          <a:p>
            <a:r>
              <a:rPr lang="ru-RU" sz="2300" dirty="0" err="1"/>
              <a:t>титульний</a:t>
            </a:r>
            <a:r>
              <a:rPr lang="ru-RU" sz="2300" dirty="0"/>
              <a:t> </a:t>
            </a:r>
            <a:r>
              <a:rPr lang="ru-RU" sz="2300" dirty="0" err="1"/>
              <a:t>аркуш</a:t>
            </a:r>
            <a:r>
              <a:rPr lang="ru-RU" sz="2300" dirty="0"/>
              <a:t> </a:t>
            </a:r>
          </a:p>
          <a:p>
            <a:r>
              <a:rPr lang="ru-RU" sz="2300" dirty="0" err="1"/>
              <a:t>щоденник</a:t>
            </a:r>
            <a:r>
              <a:rPr lang="ru-RU" sz="2300" dirty="0"/>
              <a:t> практики</a:t>
            </a:r>
          </a:p>
          <a:p>
            <a:r>
              <a:rPr lang="uk-UA" sz="2300" dirty="0" smtClean="0"/>
              <a:t>Звіт:</a:t>
            </a:r>
            <a:endParaRPr lang="ru-RU" sz="2300" dirty="0" smtClean="0"/>
          </a:p>
          <a:p>
            <a:pPr>
              <a:buNone/>
            </a:pPr>
            <a:r>
              <a:rPr lang="ru-RU" sz="2300" dirty="0" smtClean="0"/>
              <a:t>         </a:t>
            </a:r>
            <a:r>
              <a:rPr lang="ru-RU" sz="2300" dirty="0" err="1" smtClean="0"/>
              <a:t>вступ</a:t>
            </a:r>
            <a:r>
              <a:rPr lang="ru-RU" sz="2300" dirty="0" smtClean="0"/>
              <a:t> </a:t>
            </a:r>
            <a:r>
              <a:rPr lang="ru-RU" sz="2300" dirty="0"/>
              <a:t>(1-2 </a:t>
            </a:r>
            <a:r>
              <a:rPr lang="ru-RU" sz="2300" dirty="0" err="1"/>
              <a:t>стор</a:t>
            </a:r>
            <a:r>
              <a:rPr lang="ru-RU" sz="2300" dirty="0"/>
              <a:t>.); - </a:t>
            </a:r>
          </a:p>
          <a:p>
            <a:pPr>
              <a:buNone/>
            </a:pPr>
            <a:r>
              <a:rPr lang="ru-RU" sz="2300" dirty="0" smtClean="0"/>
              <a:t>         </a:t>
            </a:r>
            <a:r>
              <a:rPr lang="ru-RU" sz="2300" dirty="0" err="1" smtClean="0"/>
              <a:t>основна</a:t>
            </a:r>
            <a:r>
              <a:rPr lang="ru-RU" sz="2300" dirty="0" smtClean="0"/>
              <a:t> </a:t>
            </a:r>
            <a:r>
              <a:rPr lang="ru-RU" sz="2300" dirty="0" err="1"/>
              <a:t>частина</a:t>
            </a:r>
            <a:r>
              <a:rPr lang="ru-RU" sz="2300" dirty="0"/>
              <a:t> (не </a:t>
            </a:r>
            <a:r>
              <a:rPr lang="ru-RU" sz="2300" dirty="0" err="1"/>
              <a:t>більше</a:t>
            </a:r>
            <a:r>
              <a:rPr lang="ru-RU" sz="2300" dirty="0"/>
              <a:t> 30 </a:t>
            </a:r>
            <a:r>
              <a:rPr lang="ru-RU" sz="2300" dirty="0" err="1"/>
              <a:t>сторінок</a:t>
            </a:r>
            <a:r>
              <a:rPr lang="ru-RU" sz="2300" dirty="0"/>
              <a:t>); -</a:t>
            </a:r>
          </a:p>
          <a:p>
            <a:pPr>
              <a:buNone/>
            </a:pPr>
            <a:r>
              <a:rPr lang="ru-RU" sz="2300" dirty="0" smtClean="0"/>
              <a:t>          </a:t>
            </a:r>
            <a:r>
              <a:rPr lang="ru-RU" sz="2300" dirty="0" err="1" smtClean="0"/>
              <a:t>висновки</a:t>
            </a:r>
            <a:r>
              <a:rPr lang="ru-RU" sz="2300" dirty="0" smtClean="0"/>
              <a:t> </a:t>
            </a:r>
            <a:r>
              <a:rPr lang="ru-RU" sz="2300" dirty="0"/>
              <a:t>(2-3 </a:t>
            </a:r>
            <a:r>
              <a:rPr lang="ru-RU" sz="2300" dirty="0" err="1"/>
              <a:t>стор</a:t>
            </a:r>
            <a:r>
              <a:rPr lang="ru-RU" sz="2300" dirty="0"/>
              <a:t>.); </a:t>
            </a:r>
          </a:p>
          <a:p>
            <a:endParaRPr lang="ru-RU" sz="3700" dirty="0"/>
          </a:p>
          <a:p>
            <a:pPr marL="0" lvl="0" indent="0">
              <a:buNone/>
            </a:pPr>
            <a:r>
              <a:rPr lang="ru-RU" sz="2600" dirty="0" err="1"/>
              <a:t>Загальний</a:t>
            </a:r>
            <a:r>
              <a:rPr lang="ru-RU" sz="2600" dirty="0"/>
              <a:t> </a:t>
            </a:r>
            <a:r>
              <a:rPr lang="ru-RU" sz="2600" dirty="0" err="1"/>
              <a:t>обсяг</a:t>
            </a:r>
            <a:r>
              <a:rPr lang="ru-RU" sz="2600" dirty="0"/>
              <a:t> </a:t>
            </a:r>
            <a:r>
              <a:rPr lang="ru-RU" sz="2600" dirty="0" err="1"/>
              <a:t>звіту</a:t>
            </a:r>
            <a:r>
              <a:rPr lang="ru-RU" sz="2600" dirty="0"/>
              <a:t> </a:t>
            </a:r>
            <a:r>
              <a:rPr lang="ru-RU" sz="2600" dirty="0" err="1"/>
              <a:t>має</a:t>
            </a:r>
            <a:r>
              <a:rPr lang="ru-RU" sz="2600" dirty="0"/>
              <a:t> бути не </a:t>
            </a:r>
            <a:r>
              <a:rPr lang="ru-RU" sz="2600" dirty="0" err="1"/>
              <a:t>більше</a:t>
            </a:r>
            <a:r>
              <a:rPr lang="ru-RU" sz="2600" dirty="0"/>
              <a:t> 30 </a:t>
            </a:r>
            <a:r>
              <a:rPr lang="ru-RU" sz="2600" dirty="0" err="1"/>
              <a:t>сторінок</a:t>
            </a:r>
            <a:r>
              <a:rPr lang="ru-RU" sz="2600" dirty="0"/>
              <a:t> (без </a:t>
            </a:r>
            <a:r>
              <a:rPr lang="ru-RU" sz="2600" dirty="0" err="1"/>
              <a:t>додатків</a:t>
            </a:r>
            <a:r>
              <a:rPr lang="ru-RU" sz="2600" dirty="0"/>
              <a:t>). </a:t>
            </a:r>
          </a:p>
          <a:p>
            <a:pPr lvl="0" algn="just"/>
            <a:r>
              <a:rPr lang="uk-UA" sz="2600" b="1" dirty="0"/>
              <a:t>Вступ</a:t>
            </a:r>
            <a:r>
              <a:rPr lang="uk-UA" sz="2600" dirty="0"/>
              <a:t> визначає мету і завдання практики, стан і тенденції розвитку галузі, особливості викладання в Новій українській школі тощо. </a:t>
            </a:r>
            <a:endParaRPr lang="ru-RU" sz="2600" dirty="0"/>
          </a:p>
          <a:p>
            <a:pPr lvl="0" algn="just"/>
            <a:r>
              <a:rPr lang="ru-RU" sz="2600" b="1" dirty="0" err="1"/>
              <a:t>Основна</a:t>
            </a:r>
            <a:r>
              <a:rPr lang="ru-RU" sz="2600" b="1" dirty="0"/>
              <a:t> </a:t>
            </a:r>
            <a:r>
              <a:rPr lang="ru-RU" sz="2600" b="1" dirty="0" err="1"/>
              <a:t>частина</a:t>
            </a:r>
            <a:r>
              <a:rPr lang="ru-RU" sz="2600" dirty="0"/>
              <a:t> </a:t>
            </a:r>
            <a:r>
              <a:rPr lang="ru-RU" sz="2600" dirty="0" err="1"/>
              <a:t>звіту</a:t>
            </a:r>
            <a:r>
              <a:rPr lang="ru-RU" sz="2600" dirty="0"/>
              <a:t> </a:t>
            </a:r>
            <a:r>
              <a:rPr lang="uk-UA" sz="2600" dirty="0"/>
              <a:t>складається з</a:t>
            </a:r>
            <a:r>
              <a:rPr lang="ru-RU" sz="2600" dirty="0"/>
              <a:t> </a:t>
            </a:r>
            <a:r>
              <a:rPr lang="ru-RU" sz="2600" dirty="0" err="1"/>
              <a:t>кільк</a:t>
            </a:r>
            <a:r>
              <a:rPr lang="uk-UA" sz="2600" dirty="0"/>
              <a:t>ох</a:t>
            </a:r>
            <a:r>
              <a:rPr lang="ru-RU" sz="2600" dirty="0"/>
              <a:t> </a:t>
            </a:r>
            <a:r>
              <a:rPr lang="ru-RU" sz="2600" dirty="0" err="1"/>
              <a:t>частин</a:t>
            </a:r>
            <a:r>
              <a:rPr lang="ru-RU" sz="2600" dirty="0"/>
              <a:t>. У </a:t>
            </a:r>
            <a:r>
              <a:rPr lang="ru-RU" sz="2600" dirty="0" err="1"/>
              <a:t>першій</a:t>
            </a:r>
            <a:r>
              <a:rPr lang="ru-RU" sz="2600" dirty="0"/>
              <a:t>, як і в </a:t>
            </a:r>
            <a:r>
              <a:rPr lang="ru-RU" sz="2600" dirty="0" err="1"/>
              <a:t>курсовій</a:t>
            </a:r>
            <a:r>
              <a:rPr lang="ru-RU" sz="2600" dirty="0"/>
              <a:t> </a:t>
            </a:r>
            <a:r>
              <a:rPr lang="ru-RU" sz="2600" dirty="0" err="1"/>
              <a:t>роботі</a:t>
            </a:r>
            <a:r>
              <a:rPr lang="ru-RU" sz="2600" dirty="0"/>
              <a:t>, </a:t>
            </a:r>
            <a:r>
              <a:rPr lang="ru-RU" sz="2600" dirty="0" err="1"/>
              <a:t>описуються</a:t>
            </a:r>
            <a:r>
              <a:rPr lang="ru-RU" sz="2600" dirty="0"/>
              <a:t> </a:t>
            </a:r>
            <a:r>
              <a:rPr lang="ru-RU" sz="2600" dirty="0" err="1"/>
              <a:t>загальні</a:t>
            </a:r>
            <a:r>
              <a:rPr lang="ru-RU" sz="2600" dirty="0"/>
              <a:t> </a:t>
            </a:r>
            <a:r>
              <a:rPr lang="ru-RU" sz="2600" dirty="0" err="1"/>
              <a:t>теоретичні</a:t>
            </a:r>
            <a:r>
              <a:rPr lang="ru-RU" sz="2600" dirty="0"/>
              <a:t> </a:t>
            </a:r>
            <a:r>
              <a:rPr lang="ru-RU" sz="2600" dirty="0" err="1"/>
              <a:t>дані</a:t>
            </a:r>
            <a:r>
              <a:rPr lang="ru-RU" sz="2600" dirty="0"/>
              <a:t> про тему, яка </a:t>
            </a:r>
            <a:r>
              <a:rPr lang="ru-RU" sz="2600" dirty="0" err="1"/>
              <a:t>досліджувалася</a:t>
            </a:r>
            <a:r>
              <a:rPr lang="ru-RU" sz="2600" dirty="0"/>
              <a:t> в </a:t>
            </a:r>
            <a:r>
              <a:rPr lang="ru-RU" sz="2600" dirty="0" err="1"/>
              <a:t>ході</a:t>
            </a:r>
            <a:r>
              <a:rPr lang="ru-RU" sz="2600" dirty="0"/>
              <a:t> практики, а в </a:t>
            </a:r>
            <a:r>
              <a:rPr lang="ru-RU" sz="2600" dirty="0" err="1"/>
              <a:t>другій</a:t>
            </a:r>
            <a:r>
              <a:rPr lang="ru-RU" sz="2600" dirty="0"/>
              <a:t> </a:t>
            </a:r>
            <a:r>
              <a:rPr lang="ru-RU" sz="2600" dirty="0" err="1"/>
              <a:t>частині</a:t>
            </a:r>
            <a:r>
              <a:rPr lang="ru-RU" sz="2600" dirty="0"/>
              <a:t> </a:t>
            </a:r>
            <a:r>
              <a:rPr lang="ru-RU" sz="2600" dirty="0" err="1"/>
              <a:t>вже</a:t>
            </a:r>
            <a:r>
              <a:rPr lang="ru-RU" sz="2600" dirty="0"/>
              <a:t> </a:t>
            </a:r>
            <a:r>
              <a:rPr lang="ru-RU" sz="2600" dirty="0" err="1"/>
              <a:t>аналізуються</a:t>
            </a:r>
            <a:r>
              <a:rPr lang="ru-RU" sz="2600" dirty="0"/>
              <a:t> </a:t>
            </a:r>
            <a:r>
              <a:rPr lang="ru-RU" sz="2600" dirty="0" err="1"/>
              <a:t>отримані</a:t>
            </a:r>
            <a:r>
              <a:rPr lang="ru-RU" sz="2600" dirty="0"/>
              <a:t> </a:t>
            </a:r>
            <a:r>
              <a:rPr lang="ru-RU" sz="2600" dirty="0" err="1"/>
              <a:t>результати</a:t>
            </a:r>
            <a:r>
              <a:rPr lang="ru-RU" sz="2600" dirty="0"/>
              <a:t>, </a:t>
            </a:r>
            <a:r>
              <a:rPr lang="ru-RU" sz="2600" dirty="0" err="1"/>
              <a:t>здійснюються</a:t>
            </a:r>
            <a:r>
              <a:rPr lang="ru-RU" sz="2600" dirty="0"/>
              <a:t> </a:t>
            </a:r>
            <a:r>
              <a:rPr lang="ru-RU" sz="2600" dirty="0" err="1"/>
              <a:t>розрахунки</a:t>
            </a:r>
            <a:r>
              <a:rPr lang="ru-RU" sz="2600" dirty="0"/>
              <a:t>, </a:t>
            </a:r>
            <a:r>
              <a:rPr lang="ru-RU" sz="2600" dirty="0" err="1"/>
              <a:t>графіки</a:t>
            </a:r>
            <a:r>
              <a:rPr lang="ru-RU" sz="2600" dirty="0"/>
              <a:t>.</a:t>
            </a:r>
          </a:p>
          <a:p>
            <a:pPr lvl="0" algn="just"/>
            <a:r>
              <a:rPr lang="ru-RU" sz="2600" b="1" dirty="0" err="1"/>
              <a:t>Висновк</a:t>
            </a:r>
            <a:r>
              <a:rPr lang="uk-UA" sz="2600" b="1" dirty="0"/>
              <a:t>и -  </a:t>
            </a:r>
            <a:r>
              <a:rPr lang="ru-RU" sz="2600" dirty="0"/>
              <a:t>на </a:t>
            </a:r>
            <a:r>
              <a:rPr lang="ru-RU" sz="2600" dirty="0" err="1"/>
              <a:t>підставі</a:t>
            </a:r>
            <a:r>
              <a:rPr lang="ru-RU" sz="2600" dirty="0"/>
              <a:t> </a:t>
            </a:r>
            <a:r>
              <a:rPr lang="ru-RU" sz="2600" dirty="0" err="1"/>
              <a:t>отриманих</a:t>
            </a:r>
            <a:r>
              <a:rPr lang="ru-RU" sz="2600" dirty="0"/>
              <a:t> </a:t>
            </a:r>
            <a:r>
              <a:rPr lang="ru-RU" sz="2600" dirty="0" err="1"/>
              <a:t>під</a:t>
            </a:r>
            <a:r>
              <a:rPr lang="ru-RU" sz="2600" dirty="0"/>
              <a:t> час </a:t>
            </a:r>
            <a:r>
              <a:rPr lang="ru-RU" sz="2600" dirty="0" err="1"/>
              <a:t>проходження</a:t>
            </a:r>
            <a:r>
              <a:rPr lang="ru-RU" sz="2600" dirty="0"/>
              <a:t> </a:t>
            </a:r>
            <a:r>
              <a:rPr lang="ru-RU" sz="2600" dirty="0" err="1"/>
              <a:t>виробничої</a:t>
            </a:r>
            <a:r>
              <a:rPr lang="ru-RU" sz="2600" dirty="0"/>
              <a:t> практики </a:t>
            </a:r>
            <a:r>
              <a:rPr lang="ru-RU" sz="2600" dirty="0" err="1"/>
              <a:t>даних</a:t>
            </a:r>
            <a:r>
              <a:rPr lang="ru-RU" sz="2600" dirty="0"/>
              <a:t>, студент </a:t>
            </a:r>
            <a:r>
              <a:rPr lang="ru-RU" sz="2600" dirty="0" err="1"/>
              <a:t>узагальнює</a:t>
            </a:r>
            <a:r>
              <a:rPr lang="ru-RU" sz="2600" dirty="0"/>
              <a:t> </a:t>
            </a:r>
            <a:r>
              <a:rPr lang="ru-RU" sz="2600" dirty="0" err="1"/>
              <a:t>інформацію</a:t>
            </a:r>
            <a:r>
              <a:rPr lang="uk-UA" sz="2600" dirty="0"/>
              <a:t>, </a:t>
            </a:r>
            <a:r>
              <a:rPr lang="ru-RU" sz="2600" dirty="0" err="1"/>
              <a:t>опис</a:t>
            </a:r>
            <a:r>
              <a:rPr lang="uk-UA" sz="2600" dirty="0" err="1"/>
              <a:t>ує</a:t>
            </a:r>
            <a:r>
              <a:rPr lang="ru-RU" sz="2600" dirty="0"/>
              <a:t> перспектив</a:t>
            </a:r>
            <a:r>
              <a:rPr lang="uk-UA" sz="2600" dirty="0"/>
              <a:t>и</a:t>
            </a:r>
            <a:r>
              <a:rPr lang="ru-RU" sz="2600" dirty="0"/>
              <a:t> </a:t>
            </a:r>
            <a:r>
              <a:rPr lang="ru-RU" sz="2600" dirty="0" err="1"/>
              <a:t>розвитку</a:t>
            </a:r>
            <a:r>
              <a:rPr lang="ru-RU" sz="2600" dirty="0"/>
              <a:t> / </a:t>
            </a:r>
            <a:r>
              <a:rPr lang="ru-RU" sz="2600" dirty="0" err="1"/>
              <a:t>поліпшення</a:t>
            </a:r>
            <a:r>
              <a:rPr lang="ru-RU" sz="2600" dirty="0"/>
              <a:t> </a:t>
            </a:r>
            <a:r>
              <a:rPr lang="ru-RU" sz="2600" dirty="0" err="1"/>
              <a:t>роботи</a:t>
            </a:r>
            <a:r>
              <a:rPr lang="ru-RU" sz="2600" dirty="0"/>
              <a:t> </a:t>
            </a:r>
            <a:r>
              <a:rPr lang="uk-UA" sz="2600" dirty="0"/>
              <a:t>бази практики</a:t>
            </a:r>
            <a:r>
              <a:rPr lang="ru-RU" sz="2600" dirty="0"/>
              <a:t>, </a:t>
            </a:r>
            <a:r>
              <a:rPr lang="ru-RU" sz="2600" dirty="0" err="1"/>
              <a:t>пишуться</a:t>
            </a:r>
            <a:r>
              <a:rPr lang="ru-RU" sz="2600" dirty="0"/>
              <a:t> </a:t>
            </a:r>
            <a:r>
              <a:rPr lang="ru-RU" sz="2600" dirty="0" err="1"/>
              <a:t>відповіді</a:t>
            </a:r>
            <a:r>
              <a:rPr lang="ru-RU" sz="2600" dirty="0"/>
              <a:t> на </a:t>
            </a:r>
            <a:r>
              <a:rPr lang="ru-RU" sz="2600" dirty="0" err="1"/>
              <a:t>поставлені</a:t>
            </a:r>
            <a:r>
              <a:rPr lang="ru-RU" sz="2600" dirty="0"/>
              <a:t> на початку практики </a:t>
            </a:r>
            <a:r>
              <a:rPr lang="ru-RU" sz="2600" dirty="0" err="1"/>
              <a:t>завдання</a:t>
            </a:r>
            <a:r>
              <a:rPr lang="ru-RU" sz="2600" dirty="0"/>
              <a:t>.</a:t>
            </a:r>
          </a:p>
          <a:p>
            <a:pPr lvl="0" algn="just"/>
            <a:endParaRPr lang="ru-RU" sz="2600" dirty="0"/>
          </a:p>
          <a:p>
            <a:pPr lvl="0" algn="just"/>
            <a:r>
              <a:rPr lang="ru-RU" sz="2600" dirty="0"/>
              <a:t>У </a:t>
            </a:r>
            <a:r>
              <a:rPr lang="ru-RU" sz="2600" dirty="0" err="1"/>
              <a:t>звіті</a:t>
            </a:r>
            <a:r>
              <a:rPr lang="ru-RU" sz="2600" dirty="0"/>
              <a:t> не повинно бути </a:t>
            </a:r>
            <a:r>
              <a:rPr lang="ru-RU" sz="2600" dirty="0" err="1"/>
              <a:t>дослівного</a:t>
            </a:r>
            <a:r>
              <a:rPr lang="ru-RU" sz="2600" dirty="0"/>
              <a:t> </a:t>
            </a:r>
            <a:r>
              <a:rPr lang="ru-RU" sz="2600" dirty="0" err="1"/>
              <a:t>переписування</a:t>
            </a:r>
            <a:r>
              <a:rPr lang="ru-RU" sz="2600" dirty="0"/>
              <a:t> </a:t>
            </a:r>
            <a:r>
              <a:rPr lang="ru-RU" sz="2600" dirty="0" err="1"/>
              <a:t>матеріалів</a:t>
            </a:r>
            <a:r>
              <a:rPr lang="ru-RU" sz="2600" dirty="0"/>
              <a:t> баз практики, а </a:t>
            </a:r>
            <a:r>
              <a:rPr lang="ru-RU" sz="2600" dirty="0" err="1"/>
              <a:t>також</a:t>
            </a:r>
            <a:r>
              <a:rPr lang="ru-RU" sz="2600" dirty="0"/>
              <a:t> </a:t>
            </a:r>
            <a:r>
              <a:rPr lang="ru-RU" sz="2600" dirty="0" err="1"/>
              <a:t>цитування</a:t>
            </a:r>
            <a:r>
              <a:rPr lang="ru-RU" sz="2600" dirty="0"/>
              <a:t> </a:t>
            </a:r>
            <a:r>
              <a:rPr lang="ru-RU" sz="2600" dirty="0" err="1"/>
              <a:t>літературних</a:t>
            </a:r>
            <a:r>
              <a:rPr lang="ru-RU" sz="2600" dirty="0"/>
              <a:t> </a:t>
            </a:r>
            <a:r>
              <a:rPr lang="ru-RU" sz="2600" dirty="0" err="1"/>
              <a:t>джерел</a:t>
            </a:r>
            <a:r>
              <a:rPr lang="ru-RU" sz="2600" dirty="0"/>
              <a:t>. </a:t>
            </a:r>
            <a:r>
              <a:rPr lang="ru-RU" sz="2600" dirty="0" err="1"/>
              <a:t>Керівник</a:t>
            </a:r>
            <a:r>
              <a:rPr lang="ru-RU" sz="2600" dirty="0"/>
              <a:t> практики </a:t>
            </a:r>
            <a:r>
              <a:rPr lang="ru-RU" sz="2600" dirty="0" err="1"/>
              <a:t>від</a:t>
            </a:r>
            <a:r>
              <a:rPr lang="ru-RU" sz="2600" dirty="0"/>
              <a:t> </a:t>
            </a:r>
            <a:r>
              <a:rPr lang="ru-RU" sz="2600" dirty="0" err="1"/>
              <a:t>кафедри</a:t>
            </a:r>
            <a:r>
              <a:rPr lang="ru-RU" sz="2600" dirty="0"/>
              <a:t> </a:t>
            </a:r>
            <a:r>
              <a:rPr lang="ru-RU" sz="2600" dirty="0" err="1"/>
              <a:t>рецензує</a:t>
            </a:r>
            <a:r>
              <a:rPr lang="ru-RU" sz="2600" dirty="0"/>
              <a:t> </a:t>
            </a:r>
            <a:r>
              <a:rPr lang="ru-RU" sz="2600" dirty="0" err="1"/>
              <a:t>звіт</a:t>
            </a:r>
            <a:r>
              <a:rPr lang="ru-RU" sz="2600" dirty="0"/>
              <a:t>. </a:t>
            </a:r>
            <a:r>
              <a:rPr lang="ru-RU" sz="2600" dirty="0" err="1"/>
              <a:t>Звіт</a:t>
            </a:r>
            <a:r>
              <a:rPr lang="ru-RU" sz="2600" dirty="0"/>
              <a:t> про практику студент </a:t>
            </a:r>
            <a:r>
              <a:rPr lang="ru-RU" sz="2600" dirty="0" err="1"/>
              <a:t>захищає</a:t>
            </a:r>
            <a:r>
              <a:rPr lang="ru-RU" sz="2600" dirty="0"/>
              <a:t> перед </a:t>
            </a:r>
            <a:r>
              <a:rPr lang="ru-RU" sz="2600" dirty="0" err="1"/>
              <a:t>комісією</a:t>
            </a:r>
            <a:r>
              <a:rPr lang="ru-RU" sz="2600" dirty="0"/>
              <a:t> у </a:t>
            </a:r>
            <a:r>
              <a:rPr lang="ru-RU" sz="2600" dirty="0" err="1"/>
              <a:t>термін</a:t>
            </a:r>
            <a:r>
              <a:rPr lang="ru-RU" sz="2600" dirty="0"/>
              <a:t>, </a:t>
            </a:r>
            <a:r>
              <a:rPr lang="ru-RU" sz="2600" dirty="0" err="1"/>
              <a:t>встановлений</a:t>
            </a:r>
            <a:r>
              <a:rPr lang="ru-RU" sz="2600" dirty="0"/>
              <a:t> кафедрою. </a:t>
            </a:r>
          </a:p>
          <a:p>
            <a:pPr lvl="0" algn="just"/>
            <a:endParaRPr lang="ru-RU" sz="2600" dirty="0"/>
          </a:p>
          <a:p>
            <a:pPr lvl="0" algn="just"/>
            <a:r>
              <a:rPr lang="ru-RU" sz="2600" dirty="0"/>
              <a:t>Написавши </a:t>
            </a:r>
            <a:r>
              <a:rPr lang="ru-RU" sz="2600" dirty="0" err="1"/>
              <a:t>звіт</a:t>
            </a:r>
            <a:r>
              <a:rPr lang="ru-RU" sz="2600" dirty="0"/>
              <a:t> </a:t>
            </a:r>
            <a:r>
              <a:rPr lang="ru-RU" sz="2600" dirty="0" err="1"/>
              <a:t>самостійно</a:t>
            </a:r>
            <a:r>
              <a:rPr lang="ru-RU" sz="2600" dirty="0"/>
              <a:t>, </a:t>
            </a:r>
            <a:r>
              <a:rPr lang="uk-UA" sz="2600" dirty="0"/>
              <a:t>студент</a:t>
            </a:r>
            <a:r>
              <a:rPr lang="ru-RU" sz="2600" dirty="0"/>
              <a:t> </a:t>
            </a:r>
            <a:r>
              <a:rPr lang="ru-RU" sz="2600" dirty="0" err="1"/>
              <a:t>ще</a:t>
            </a:r>
            <a:r>
              <a:rPr lang="ru-RU" sz="2600" dirty="0"/>
              <a:t> раз </a:t>
            </a:r>
            <a:r>
              <a:rPr lang="ru-RU" sz="2600" dirty="0" err="1"/>
              <a:t>закріпите</a:t>
            </a:r>
            <a:r>
              <a:rPr lang="ru-RU" sz="2600" dirty="0"/>
              <a:t> </a:t>
            </a:r>
            <a:r>
              <a:rPr lang="ru-RU" sz="2600" dirty="0" err="1"/>
              <a:t>отримані</a:t>
            </a:r>
            <a:r>
              <a:rPr lang="ru-RU" sz="2600" dirty="0"/>
              <a:t> </a:t>
            </a:r>
            <a:r>
              <a:rPr lang="ru-RU" sz="2600" dirty="0" err="1"/>
              <a:t>навички</a:t>
            </a:r>
            <a:r>
              <a:rPr lang="ru-RU" sz="2600" dirty="0"/>
              <a:t> та </a:t>
            </a:r>
            <a:r>
              <a:rPr lang="ru-RU" sz="2600" dirty="0" err="1"/>
              <a:t>інформацію</a:t>
            </a:r>
            <a:r>
              <a:rPr lang="ru-RU" sz="2600" dirty="0"/>
              <a:t>, </a:t>
            </a:r>
            <a:r>
              <a:rPr lang="ru-RU" sz="2600" dirty="0" err="1"/>
              <a:t>отримані</a:t>
            </a:r>
            <a:r>
              <a:rPr lang="ru-RU" sz="2600" dirty="0"/>
              <a:t> в </a:t>
            </a:r>
            <a:r>
              <a:rPr lang="ru-RU" sz="2600" dirty="0" err="1"/>
              <a:t>ході</a:t>
            </a:r>
            <a:r>
              <a:rPr lang="ru-RU" sz="2600" dirty="0"/>
              <a:t> </a:t>
            </a:r>
            <a:r>
              <a:rPr lang="ru-RU" sz="2600" dirty="0" err="1"/>
              <a:t>проходження</a:t>
            </a:r>
            <a:r>
              <a:rPr lang="ru-RU" sz="2600" dirty="0"/>
              <a:t> практики.</a:t>
            </a:r>
          </a:p>
        </p:txBody>
      </p:sp>
    </p:spTree>
    <p:extLst>
      <p:ext uri="{BB962C8B-B14F-4D97-AF65-F5344CB8AC3E}">
        <p14:creationId xmlns:p14="http://schemas.microsoft.com/office/powerpoint/2010/main" xmlns="" val="76799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120680"/>
          </a:xfrm>
        </p:spPr>
        <p:txBody>
          <a:bodyPr numCol="2">
            <a:noAutofit/>
          </a:bodyPr>
          <a:lstStyle/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Оберіть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факультет, 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навчаєтесь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Освітньо-професійна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програма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 *</a:t>
            </a: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ступені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зараз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навчаєтесь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університеті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? *</a:t>
            </a:r>
          </a:p>
          <a:p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 *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денна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заочна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Як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вважаєте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курсу повинна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проводитись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практична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підготовка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здобувача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1  2  3  4  5</a:t>
            </a: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вбачаєте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зміст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практичної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навички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обраним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знайти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майбутнє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відзначеним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підзаробити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досвіду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практичної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доводилось Вам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зіткнутись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труднощами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Так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труднощі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виникли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недостатню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підготовку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фахових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предметів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Труднощі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методики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викладання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теоретичної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підготовки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Психологічні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проблеми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недостатню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організацію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Надмірна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звітної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документації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Витрата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часу на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знайомство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трудовим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колективом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начальним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класом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Труднощів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виникало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Як Ви можете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охарактеризувати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Вашу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співпрацю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керівниками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Формальна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Корисна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Творча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влаштовує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Вас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співпраця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керівниками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 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Так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співпраця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Вас не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влаштовує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зробили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переконавсь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лась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)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правильності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вибору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професії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розчарувала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мене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обраній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професії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виявила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прогалини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моїй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фаховій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підготовці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формальною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мене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бажання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спеціальністю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Переконався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лась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мене 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вийде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якісного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обраного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фаху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показала,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працевлаштовуватись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спеціальністю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труднощами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зіткнулись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Погане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співробітників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Обмеження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доступі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необхідної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допомоги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керівника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непотрібної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додаткової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предметів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Труднощів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виникало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Оцініть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 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Вашому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факультеті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 (за 5-ти бальною шкалою, де 1 -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низька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5 -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висока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)  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позитивні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отримали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(-ла)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навички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необхідні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майбутньої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(-ла)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реалізувати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університеті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(-ла)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необхідну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написання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звіту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хотіли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б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базі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проходили практику? 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Так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Зазначте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Ваші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пропозиції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3658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АНКЕТА ДЛЯ СТУДЕНТІВ, ЯКІ ПРОЙШЛИ ПРАКТИКУ</a:t>
            </a:r>
          </a:p>
        </p:txBody>
      </p:sp>
    </p:spTree>
    <p:extLst>
      <p:ext uri="{BB962C8B-B14F-4D97-AF65-F5344CB8AC3E}">
        <p14:creationId xmlns:p14="http://schemas.microsoft.com/office/powerpoint/2010/main" xmlns="" val="1347791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264696"/>
          </a:xfrm>
        </p:spPr>
        <p:txBody>
          <a:bodyPr numCol="2">
            <a:noAutofit/>
          </a:bodyPr>
          <a:lstStyle/>
          <a:p>
            <a:r>
              <a:rPr lang="ru-RU" sz="1400" b="1" dirty="0" err="1" smtClean="0"/>
              <a:t>Програма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навчальної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дисципліни</a:t>
            </a:r>
            <a:endParaRPr lang="ru-RU" sz="1400" dirty="0" smtClean="0"/>
          </a:p>
          <a:p>
            <a:r>
              <a:rPr lang="uk-UA" sz="1400" dirty="0" smtClean="0"/>
              <a:t> </a:t>
            </a:r>
            <a:endParaRPr lang="ru-RU" sz="1400" dirty="0" smtClean="0"/>
          </a:p>
          <a:p>
            <a:r>
              <a:rPr lang="ru-RU" sz="1400" dirty="0" smtClean="0"/>
              <a:t>Кредит 1. </a:t>
            </a:r>
            <a:r>
              <a:rPr lang="uk-UA" sz="1400" dirty="0" smtClean="0"/>
              <a:t>Теоретичні основи навчально-виховної роботи у школі. Ознайомлення з концепцією </a:t>
            </a:r>
            <a:r>
              <a:rPr lang="ru-RU" sz="1400" dirty="0" err="1" smtClean="0"/>
              <a:t>Нової</a:t>
            </a:r>
            <a:r>
              <a:rPr lang="ru-RU" sz="1400" dirty="0" smtClean="0"/>
              <a:t> </a:t>
            </a:r>
            <a:r>
              <a:rPr lang="ru-RU" sz="1400" dirty="0" err="1" smtClean="0"/>
              <a:t>української</a:t>
            </a:r>
            <a:r>
              <a:rPr lang="ru-RU" sz="1400" dirty="0" smtClean="0"/>
              <a:t> </a:t>
            </a:r>
            <a:r>
              <a:rPr lang="ru-RU" sz="1400" dirty="0" err="1" smtClean="0"/>
              <a:t>школи</a:t>
            </a:r>
            <a:r>
              <a:rPr lang="uk-UA" sz="1400" dirty="0" smtClean="0"/>
              <a:t>. Ключові компетентності нової української школи.</a:t>
            </a:r>
            <a:endParaRPr lang="ru-RU" sz="1400" dirty="0" smtClean="0"/>
          </a:p>
          <a:p>
            <a:r>
              <a:rPr lang="ru-RU" sz="1400" dirty="0" smtClean="0"/>
              <a:t>Кредит </a:t>
            </a:r>
            <a:r>
              <a:rPr lang="uk-UA" sz="1400" dirty="0" smtClean="0"/>
              <a:t>2</a:t>
            </a:r>
            <a:r>
              <a:rPr lang="ru-RU" sz="1400" dirty="0" smtClean="0"/>
              <a:t>. </a:t>
            </a:r>
            <a:r>
              <a:rPr lang="uk-UA" sz="1400" dirty="0" smtClean="0"/>
              <a:t>Ознайомленні з основними видами планування вчителя англійської мови. Планування уроку з англійської мови у 5-9 класів.</a:t>
            </a:r>
            <a:endParaRPr lang="ru-RU" sz="1400" dirty="0" smtClean="0"/>
          </a:p>
          <a:p>
            <a:r>
              <a:rPr lang="uk-UA" sz="1400" dirty="0" smtClean="0"/>
              <a:t>Кредит 3. Планування </a:t>
            </a:r>
            <a:r>
              <a:rPr lang="ru-RU" sz="1400" dirty="0" err="1" smtClean="0"/>
              <a:t>вихо</a:t>
            </a:r>
            <a:r>
              <a:rPr lang="uk-UA" sz="1400" dirty="0" smtClean="0"/>
              <a:t>в</a:t>
            </a:r>
            <a:r>
              <a:rPr lang="ru-RU" sz="1400" dirty="0" err="1" smtClean="0"/>
              <a:t>н</a:t>
            </a:r>
            <a:r>
              <a:rPr lang="uk-UA" sz="1400" dirty="0" err="1" smtClean="0"/>
              <a:t>ої</a:t>
            </a:r>
            <a:r>
              <a:rPr lang="uk-UA" sz="1400" dirty="0" smtClean="0"/>
              <a:t> роботи класного керівника. З</a:t>
            </a:r>
            <a:r>
              <a:rPr lang="ru-RU" sz="1400" dirty="0" err="1" smtClean="0"/>
              <a:t>ахо</a:t>
            </a:r>
            <a:r>
              <a:rPr lang="uk-UA" sz="1400" dirty="0" err="1" smtClean="0"/>
              <a:t>ди</a:t>
            </a:r>
            <a:r>
              <a:rPr lang="uk-UA" sz="1400" dirty="0" smtClean="0"/>
              <a:t> виховної роботи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англ</a:t>
            </a:r>
            <a:r>
              <a:rPr lang="uk-UA" sz="1400" dirty="0" err="1" smtClean="0"/>
              <a:t>ійської</a:t>
            </a:r>
            <a:r>
              <a:rPr lang="uk-UA" sz="1400" dirty="0" smtClean="0"/>
              <a:t> мови.</a:t>
            </a:r>
            <a:endParaRPr lang="ru-RU" sz="1400" dirty="0" smtClean="0"/>
          </a:p>
          <a:p>
            <a:r>
              <a:rPr lang="uk-UA" sz="1400" dirty="0" smtClean="0"/>
              <a:t>Кредит 4. Основні завдання та проблемні питання в роботі з класом. Психолого-педагогічна характеристика класу. </a:t>
            </a:r>
            <a:endParaRPr lang="ru-RU" sz="1400" dirty="0" smtClean="0"/>
          </a:p>
          <a:p>
            <a:r>
              <a:rPr lang="uk-UA" sz="1400" dirty="0" smtClean="0"/>
              <a:t>Кредит 5. Відомості про учнів. Психолого-педагогічна характеристика учня.</a:t>
            </a:r>
            <a:endParaRPr lang="ru-RU" sz="1400" dirty="0" smtClean="0"/>
          </a:p>
          <a:p>
            <a:r>
              <a:rPr lang="uk-UA" sz="1400" dirty="0" smtClean="0"/>
              <a:t>Кредит 6. Основні напрямки позакласної виховної роботи з учнями 5-9 класів.</a:t>
            </a:r>
            <a:endParaRPr lang="ru-RU" sz="1400" dirty="0" smtClean="0"/>
          </a:p>
          <a:p>
            <a:r>
              <a:rPr lang="uk-UA" sz="1400" b="1" dirty="0" smtClean="0"/>
              <a:t> </a:t>
            </a:r>
            <a:endParaRPr lang="ru-RU" sz="1400" dirty="0" smtClean="0"/>
          </a:p>
          <a:p>
            <a:r>
              <a:rPr lang="ru-RU" sz="1400" dirty="0" smtClean="0"/>
              <a:t>На </a:t>
            </a:r>
            <a:r>
              <a:rPr lang="ru-RU" sz="1400" dirty="0" err="1" smtClean="0"/>
              <a:t>вивчення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навчальної</a:t>
            </a:r>
            <a:r>
              <a:rPr lang="ru-RU" sz="1400" dirty="0" smtClean="0"/>
              <a:t> </a:t>
            </a:r>
            <a:r>
              <a:rPr lang="ru-RU" sz="1400" dirty="0" err="1" smtClean="0"/>
              <a:t>дисципліни</a:t>
            </a:r>
            <a:r>
              <a:rPr lang="ru-RU" sz="1400" dirty="0" smtClean="0"/>
              <a:t> </a:t>
            </a:r>
            <a:r>
              <a:rPr lang="ru-RU" sz="1400" dirty="0" err="1" smtClean="0"/>
              <a:t>відводиться</a:t>
            </a:r>
            <a:r>
              <a:rPr lang="ru-RU" sz="1400" dirty="0" smtClean="0"/>
              <a:t> </a:t>
            </a:r>
            <a:r>
              <a:rPr lang="uk-UA" sz="1400" dirty="0" smtClean="0"/>
              <a:t>180</a:t>
            </a:r>
            <a:r>
              <a:rPr lang="ru-RU" sz="1400" dirty="0" smtClean="0"/>
              <a:t> годин / </a:t>
            </a:r>
            <a:r>
              <a:rPr lang="uk-UA" sz="1400" dirty="0" smtClean="0"/>
              <a:t>6</a:t>
            </a:r>
            <a:r>
              <a:rPr lang="ru-RU" sz="1400" dirty="0" smtClean="0"/>
              <a:t> кредит</a:t>
            </a:r>
            <a:r>
              <a:rPr lang="uk-UA" sz="1400" dirty="0" err="1" smtClean="0"/>
              <a:t>ів</a:t>
            </a:r>
            <a:r>
              <a:rPr lang="ru-RU" sz="1400" dirty="0" smtClean="0"/>
              <a:t> ECTS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28045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260</Words>
  <Application>Microsoft Office PowerPoint</Application>
  <PresentationFormat>Экран (4:3)</PresentationFormat>
  <Paragraphs>118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Звітня документація:  -Титульна сторінка - Звіт - Щоденник -Фото з практики - Анкета студента</vt:lpstr>
      <vt:lpstr>Титулка</vt:lpstr>
      <vt:lpstr>Звіт</vt:lpstr>
      <vt:lpstr>Слайд 4</vt:lpstr>
      <vt:lpstr>Слайд 5</vt:lpstr>
      <vt:lpstr>Слайд 6</vt:lpstr>
      <vt:lpstr>Слайд 7</vt:lpstr>
      <vt:lpstr>Слайд 8</vt:lpstr>
      <vt:lpstr>Слайд 9</vt:lpstr>
      <vt:lpstr>ВИМОГИ ДО ЗВІТУ здобувача вищої освіти 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Якість вищої освіти: вдосконалення змісту та організації практичної підготовки здобувачів вищої освіти</dc:title>
  <dc:creator>Ирина</dc:creator>
  <cp:lastModifiedBy>Тамара</cp:lastModifiedBy>
  <cp:revision>47</cp:revision>
  <dcterms:created xsi:type="dcterms:W3CDTF">2022-01-06T11:45:27Z</dcterms:created>
  <dcterms:modified xsi:type="dcterms:W3CDTF">2022-02-04T19:22:47Z</dcterms:modified>
</cp:coreProperties>
</file>