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90485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73306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2396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4173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9129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5205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461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891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2490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8344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5206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09509-B956-44C0-BF1D-B01C1A20FE2C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920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5643601"/>
          </a:xfrm>
        </p:spPr>
        <p:txBody>
          <a:bodyPr>
            <a:normAutofit/>
          </a:bodyPr>
          <a:lstStyle/>
          <a:p>
            <a:pPr algn="l"/>
            <a:r>
              <a:rPr lang="uk-UA" b="1" dirty="0" err="1" smtClean="0"/>
              <a:t>Звітня</a:t>
            </a:r>
            <a:r>
              <a:rPr lang="uk-UA" b="1" dirty="0" smtClean="0"/>
              <a:t> документація</a:t>
            </a:r>
            <a:r>
              <a:rPr lang="uk-UA" dirty="0" smtClean="0"/>
              <a:t>:</a:t>
            </a:r>
            <a:br>
              <a:rPr lang="uk-UA" dirty="0" smtClean="0"/>
            </a:br>
            <a:r>
              <a:rPr lang="uk-UA" sz="3200" dirty="0" err="1" smtClean="0"/>
              <a:t>-Титульна</a:t>
            </a:r>
            <a:r>
              <a:rPr lang="uk-UA" sz="3200" dirty="0" smtClean="0"/>
              <a:t> сторінка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3100" dirty="0" smtClean="0"/>
              <a:t>- Звіт</a:t>
            </a:r>
            <a:br>
              <a:rPr lang="uk-UA" sz="3100" dirty="0" smtClean="0"/>
            </a:br>
            <a:r>
              <a:rPr lang="uk-UA" sz="3100" dirty="0" smtClean="0"/>
              <a:t>- Щоденник</a:t>
            </a:r>
            <a:br>
              <a:rPr lang="uk-UA" sz="3100" dirty="0" smtClean="0"/>
            </a:br>
            <a:r>
              <a:rPr lang="uk-UA" sz="3100" dirty="0" err="1" smtClean="0"/>
              <a:t>-Конспект</a:t>
            </a:r>
            <a:r>
              <a:rPr lang="uk-UA" sz="3100" dirty="0" smtClean="0"/>
              <a:t> залікового уроку</a:t>
            </a:r>
            <a:br>
              <a:rPr lang="uk-UA" sz="3100" dirty="0" smtClean="0"/>
            </a:br>
            <a:r>
              <a:rPr lang="uk-UA" sz="3100" dirty="0" err="1" smtClean="0"/>
              <a:t>-Сценарій</a:t>
            </a:r>
            <a:r>
              <a:rPr lang="uk-UA" sz="3100" dirty="0" smtClean="0"/>
              <a:t> виховного заходу</a:t>
            </a:r>
            <a:br>
              <a:rPr lang="uk-UA" sz="3100" dirty="0" smtClean="0"/>
            </a:br>
            <a:r>
              <a:rPr lang="uk-UA" sz="3100" dirty="0" smtClean="0"/>
              <a:t>- Самоаналіз уроку</a:t>
            </a:r>
            <a:br>
              <a:rPr lang="uk-UA" sz="3100" dirty="0" smtClean="0"/>
            </a:br>
            <a:r>
              <a:rPr lang="uk-UA" sz="3100" dirty="0" err="1" smtClean="0"/>
              <a:t>-Аналіз</a:t>
            </a:r>
            <a:r>
              <a:rPr lang="uk-UA" sz="3100" dirty="0" smtClean="0"/>
              <a:t> відвіданого уроку</a:t>
            </a:r>
            <a:br>
              <a:rPr lang="uk-UA" sz="3100" dirty="0" smtClean="0"/>
            </a:br>
            <a:r>
              <a:rPr lang="uk-UA" sz="3100" dirty="0" smtClean="0"/>
              <a:t>- Презентацію </a:t>
            </a:r>
            <a:r>
              <a:rPr lang="uk-UA" sz="3100" dirty="0" err="1" smtClean="0"/>
              <a:t>онлайн</a:t>
            </a:r>
            <a:r>
              <a:rPr lang="uk-UA" sz="3100" dirty="0" smtClean="0"/>
              <a:t> уроку</a:t>
            </a:r>
            <a:br>
              <a:rPr lang="uk-UA" sz="3100" dirty="0" smtClean="0"/>
            </a:br>
            <a:r>
              <a:rPr lang="uk-UA" sz="3100" dirty="0" err="1" smtClean="0"/>
              <a:t>-Фото</a:t>
            </a:r>
            <a:r>
              <a:rPr lang="uk-UA" sz="3100" dirty="0" smtClean="0"/>
              <a:t> з практики</a:t>
            </a:r>
            <a:br>
              <a:rPr lang="uk-UA" sz="3100" dirty="0" smtClean="0"/>
            </a:br>
            <a:r>
              <a:rPr lang="uk-UA" sz="3100" dirty="0" smtClean="0"/>
              <a:t>- </a:t>
            </a:r>
            <a:r>
              <a:rPr lang="uk-UA" sz="3100" smtClean="0"/>
              <a:t>Анкета студента</a:t>
            </a:r>
            <a:endParaRPr lang="uk-UA" sz="3100" dirty="0"/>
          </a:p>
        </p:txBody>
      </p:sp>
    </p:spTree>
    <p:extLst>
      <p:ext uri="{BB962C8B-B14F-4D97-AF65-F5344CB8AC3E}">
        <p14:creationId xmlns="" xmlns:p14="http://schemas.microsoft.com/office/powerpoint/2010/main" val="2653767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4944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Титулка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28" y="476672"/>
            <a:ext cx="7358114" cy="6381328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uk-UA" dirty="0" smtClean="0"/>
              <a:t>                                              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pPr>
              <a:buNone/>
            </a:pPr>
            <a:r>
              <a:rPr lang="uk-UA" dirty="0" smtClean="0"/>
              <a:t>                                                 Звітна документація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з</a:t>
            </a:r>
            <a:r>
              <a:rPr lang="uk-UA" b="1" dirty="0" smtClean="0"/>
              <a:t> </a:t>
            </a:r>
            <a:r>
              <a:rPr lang="uk-UA" b="1" dirty="0" smtClean="0"/>
              <a:t>навчально-педагогічної практики </a:t>
            </a:r>
          </a:p>
          <a:p>
            <a:pPr algn="ctr">
              <a:buNone/>
            </a:pPr>
            <a:r>
              <a:rPr lang="uk-UA" b="1" dirty="0" smtClean="0"/>
              <a:t>з основної мови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uk-UA" b="1" dirty="0" smtClean="0"/>
              <a:t>                                                                                       студентки </a:t>
            </a:r>
            <a:r>
              <a:rPr lang="uk-UA" b="1" dirty="0" smtClean="0"/>
              <a:t>4 курсу</a:t>
            </a:r>
            <a:r>
              <a:rPr lang="uk-UA" b="1" dirty="0" smtClean="0"/>
              <a:t>, </a:t>
            </a:r>
            <a:r>
              <a:rPr lang="uk-UA" b="1" dirty="0" smtClean="0"/>
              <a:t>446гр</a:t>
            </a:r>
            <a:r>
              <a:rPr lang="uk-UA" b="1" dirty="0" smtClean="0"/>
              <a:t>. </a:t>
            </a:r>
            <a:r>
              <a:rPr lang="uk-UA" b="1" dirty="0" err="1" smtClean="0"/>
              <a:t>дфн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</a:t>
            </a:r>
            <a:r>
              <a:rPr lang="uk-UA" dirty="0" smtClean="0"/>
              <a:t>спеціальності </a:t>
            </a:r>
            <a:r>
              <a:rPr lang="uk-UA" dirty="0" smtClean="0"/>
              <a:t>014 Середня освіта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філологічного факультету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МНУ ім. В.О. Сухомлинського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Іванченко Тетяни Олександрівни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Методист кафедри 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</a:t>
            </a:r>
            <a:r>
              <a:rPr lang="uk-UA" dirty="0" smtClean="0"/>
              <a:t>германської філології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доктор філософії в галузі освіти, </a:t>
            </a:r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</a:t>
            </a:r>
            <a:r>
              <a:rPr lang="uk-UA" dirty="0" smtClean="0"/>
              <a:t>ст. викладач Щербакова О.Л.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Миколаїв – </a:t>
            </a:r>
            <a:r>
              <a:rPr lang="uk-UA" b="1" dirty="0" smtClean="0"/>
              <a:t>2023</a:t>
            </a:r>
            <a:endParaRPr lang="ru-RU" b="1" dirty="0" smtClean="0"/>
          </a:p>
          <a:p>
            <a:pPr marL="0" indent="0">
              <a:lnSpc>
                <a:spcPct val="120000"/>
              </a:lnSpc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61391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5500726" cy="86834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Зв</a:t>
            </a:r>
            <a:r>
              <a:rPr lang="uk-UA" sz="3200" b="1" dirty="0" err="1" smtClean="0"/>
              <a:t>іт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2580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1400" b="1" dirty="0" smtClean="0"/>
              <a:t>про проходження </a:t>
            </a:r>
            <a:r>
              <a:rPr lang="uk-UA" sz="1400" b="1" u="sng" dirty="0" smtClean="0"/>
              <a:t>виробничої практики</a:t>
            </a:r>
            <a:r>
              <a:rPr lang="uk-UA" sz="1400" b="1" dirty="0" smtClean="0"/>
              <a:t> студентки 5 курсу </a:t>
            </a:r>
            <a:r>
              <a:rPr lang="uk-UA" sz="1400" b="1" dirty="0" err="1" smtClean="0"/>
              <a:t>дфн</a:t>
            </a:r>
            <a:endParaRPr lang="ru-RU" sz="1400" dirty="0" smtClean="0"/>
          </a:p>
          <a:p>
            <a:pPr algn="ctr">
              <a:buNone/>
            </a:pPr>
            <a:r>
              <a:rPr lang="uk-UA" sz="1400" b="1" u="sng" dirty="0" err="1" smtClean="0"/>
              <a:t>Форносової</a:t>
            </a:r>
            <a:r>
              <a:rPr lang="uk-UA" sz="1400" b="1" u="sng" dirty="0" smtClean="0"/>
              <a:t> Тетяни Віталіївни </a:t>
            </a:r>
            <a:endParaRPr lang="ru-RU" sz="1400" dirty="0" smtClean="0"/>
          </a:p>
          <a:p>
            <a:pPr algn="ctr">
              <a:buNone/>
            </a:pPr>
            <a:r>
              <a:rPr lang="uk-UA" sz="1400" b="1" dirty="0" smtClean="0"/>
              <a:t>у Відокремленому структурному підрозділі </a:t>
            </a:r>
            <a:endParaRPr lang="ru-RU" sz="1400" dirty="0" smtClean="0"/>
          </a:p>
          <a:p>
            <a:pPr algn="ctr">
              <a:buNone/>
            </a:pPr>
            <a:r>
              <a:rPr lang="uk-UA" sz="1400" b="1" dirty="0" smtClean="0"/>
              <a:t>"Фаховий коледж" ім. В.О. Сухомлинського </a:t>
            </a:r>
            <a:br>
              <a:rPr lang="uk-UA" sz="1400" b="1" dirty="0" smtClean="0"/>
            </a:br>
            <a:r>
              <a:rPr lang="uk-UA" sz="1400" b="1" dirty="0" smtClean="0"/>
              <a:t>з </a:t>
            </a:r>
            <a:r>
              <a:rPr lang="uk-UA" sz="1400" b="1" u="sng" dirty="0" smtClean="0"/>
              <a:t>01.02.2023 </a:t>
            </a:r>
            <a:r>
              <a:rPr lang="uk-UA" sz="1400" b="1" u="sng" dirty="0" smtClean="0"/>
              <a:t>по </a:t>
            </a:r>
            <a:r>
              <a:rPr lang="uk-UA" sz="1400" b="1" u="sng" dirty="0" smtClean="0"/>
              <a:t>11.03.2023</a:t>
            </a:r>
            <a:endParaRPr lang="ru-RU" sz="1400" dirty="0" smtClean="0"/>
          </a:p>
          <a:p>
            <a:pPr>
              <a:buNone/>
            </a:pPr>
            <a:r>
              <a:rPr lang="uk-UA" sz="1400" dirty="0" smtClean="0"/>
              <a:t> </a:t>
            </a:r>
            <a:endParaRPr lang="ru-RU" sz="1400" dirty="0" smtClean="0"/>
          </a:p>
          <a:p>
            <a:pPr algn="just">
              <a:buNone/>
            </a:pPr>
            <a:r>
              <a:rPr lang="uk-UA" sz="1400" dirty="0" smtClean="0"/>
              <a:t>                  Я,  </a:t>
            </a:r>
            <a:r>
              <a:rPr lang="uk-UA" sz="1400" dirty="0" err="1" smtClean="0"/>
              <a:t>Форносова</a:t>
            </a:r>
            <a:r>
              <a:rPr lang="uk-UA" sz="1400" dirty="0" smtClean="0"/>
              <a:t> Тетяна Віталіївна, студентка </a:t>
            </a:r>
            <a:r>
              <a:rPr lang="uk-UA" sz="1400" dirty="0" smtClean="0"/>
              <a:t>4 </a:t>
            </a:r>
            <a:r>
              <a:rPr lang="uk-UA" sz="1400" dirty="0" smtClean="0"/>
              <a:t>курсу </a:t>
            </a:r>
            <a:r>
              <a:rPr lang="uk-UA" sz="1400" dirty="0" smtClean="0"/>
              <a:t>446</a:t>
            </a:r>
            <a:r>
              <a:rPr lang="uk-UA" sz="1400" dirty="0" smtClean="0"/>
              <a:t> </a:t>
            </a:r>
            <a:r>
              <a:rPr lang="uk-UA" sz="1400" dirty="0" smtClean="0"/>
              <a:t>групи спеціальності середня освіта (англійська мова та література) денної форми навчання проходила виробничу практику у Відокремленому структурному підрозділі "Фаховий коледж" ім. В.О. Сухомлинського.</a:t>
            </a:r>
            <a:endParaRPr lang="ru-RU" sz="1400" dirty="0" smtClean="0"/>
          </a:p>
          <a:p>
            <a:pPr algn="just">
              <a:buNone/>
            </a:pPr>
            <a:r>
              <a:rPr lang="uk-UA" sz="1400" dirty="0" smtClean="0"/>
              <a:t>                  Протягом п’яти тижнів я виконала такі завдання, як: спостереження за проведенням вчителем </a:t>
            </a:r>
            <a:r>
              <a:rPr lang="uk-UA" sz="1400" dirty="0" err="1" smtClean="0"/>
              <a:t>онлайн</a:t>
            </a:r>
            <a:r>
              <a:rPr lang="uk-UA" sz="1400" dirty="0" smtClean="0"/>
              <a:t> уроків англійської мови у першого, другого, третього та четвертого курсів; вивчення особливості навчального процесу та структури навчального закладу; ознайомлення з основними характерними рисами Нової Української Школи; ознайомлення з навчальною програмою студентів різних курсів; складання планів-конспектів 12 уроків англійської мови для проведення їх зі студентами фахового коледжу; відпрацювання методів та обладнання для проведення </a:t>
            </a:r>
            <a:r>
              <a:rPr lang="uk-UA" sz="1400" dirty="0" err="1" smtClean="0"/>
              <a:t>онлайн</a:t>
            </a:r>
            <a:r>
              <a:rPr lang="uk-UA" sz="1400" dirty="0" smtClean="0"/>
              <a:t> занять на практиці; освоєння </a:t>
            </a:r>
            <a:r>
              <a:rPr lang="en-US" sz="1400" dirty="0" smtClean="0"/>
              <a:t>Zoom </a:t>
            </a:r>
            <a:r>
              <a:rPr lang="uk-UA" sz="1400" dirty="0" smtClean="0"/>
              <a:t>платформи, </a:t>
            </a:r>
            <a:r>
              <a:rPr lang="uk-UA" sz="1400" dirty="0" err="1" smtClean="0"/>
              <a:t>онлайн-дошки</a:t>
            </a:r>
            <a:r>
              <a:rPr lang="uk-UA" sz="1400" dirty="0" smtClean="0"/>
              <a:t>, </a:t>
            </a:r>
            <a:r>
              <a:rPr lang="uk-UA" sz="1400" dirty="0" err="1" smtClean="0"/>
              <a:t>онлайн-тестів</a:t>
            </a:r>
            <a:r>
              <a:rPr lang="uk-UA" sz="1400" dirty="0" smtClean="0"/>
              <a:t>; проведення 12 уроків англійської мови зі студентами різних курсів та груп; складання завдань до самостійної роботи відповідно до вивчених граматичних структур та лексичних одиниць; перевірка та виставлення оцінок за самостійні роботи; проведення самоаналізу заняття та виявлення для себе найбільш продуктивних методів та прийомів навчання іноземної мови; проведення аналізу уроку колеги;  набуття навичок орієнтування в непередбачуваних ситуаціях, пов’язаних з технічним обладнанням (проблеми зі звуком мікрофону, зображенням камери, звуком та чіткістю наданого студентам матеріалу, швидкість Інтернету).</a:t>
            </a:r>
            <a:endParaRPr lang="ru-RU" sz="1400" dirty="0" smtClean="0"/>
          </a:p>
        </p:txBody>
      </p:sp>
    </p:spTree>
    <p:extLst>
      <p:ext uri="{BB962C8B-B14F-4D97-AF65-F5344CB8AC3E}">
        <p14:creationId xmlns="" xmlns:p14="http://schemas.microsoft.com/office/powerpoint/2010/main" val="2925355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71480"/>
            <a:ext cx="8507288" cy="602587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dirty="0" smtClean="0"/>
              <a:t> </a:t>
            </a:r>
            <a:r>
              <a:rPr lang="uk-UA" sz="1900" dirty="0" smtClean="0"/>
              <a:t>Під час проходження виробничої практики та виконання завдань познайомилася з методикою та засобами здійснення навчального процесу у </a:t>
            </a:r>
            <a:r>
              <a:rPr lang="uk-UA" sz="1900" dirty="0" err="1" smtClean="0"/>
              <a:t>у</a:t>
            </a:r>
            <a:r>
              <a:rPr lang="uk-UA" sz="1900" dirty="0" smtClean="0"/>
              <a:t> Відокремленому структурному підрозділі  "Фаховий коледж" ім. В.О. Сухомлинського; провела для себе порівняльну  характеристику між очною та </a:t>
            </a:r>
            <a:r>
              <a:rPr lang="uk-UA" sz="1900" dirty="0" err="1" smtClean="0"/>
              <a:t>онлайн</a:t>
            </a:r>
            <a:r>
              <a:rPr lang="uk-UA" sz="1900" dirty="0" smtClean="0"/>
              <a:t> формою навчання; відмітила наявність характеристик </a:t>
            </a:r>
            <a:r>
              <a:rPr lang="uk-UA" sz="1900" u="sng" dirty="0" smtClean="0"/>
              <a:t>Нової Сучасної Школи </a:t>
            </a:r>
            <a:r>
              <a:rPr lang="uk-UA" sz="1900" dirty="0" smtClean="0"/>
              <a:t>під час навчального процесу, а саме: інформаційно-комунікаційна компетентність та компетентність у галузі технологій; </a:t>
            </a:r>
            <a:r>
              <a:rPr lang="uk-UA" sz="1900" dirty="0" err="1" smtClean="0"/>
              <a:t>інноваційність</a:t>
            </a:r>
            <a:r>
              <a:rPr lang="uk-UA" sz="1900" dirty="0" smtClean="0"/>
              <a:t>; вільне володіння студентами та викладачем державною мовою. Окрім цього, я оволоділа педагогічними уміннями та навичками навчальної роботи зі студентами фахового коледжу.</a:t>
            </a:r>
          </a:p>
          <a:p>
            <a:pPr algn="just">
              <a:buNone/>
            </a:pPr>
            <a:r>
              <a:rPr lang="uk-UA" sz="1900" dirty="0" smtClean="0"/>
              <a:t>Педагогічна практика в школі допомогла мені здобути практичні уміння і навички.</a:t>
            </a:r>
          </a:p>
          <a:p>
            <a:pPr algn="just">
              <a:buNone/>
            </a:pPr>
            <a:r>
              <a:rPr lang="uk-UA" sz="1900" dirty="0" smtClean="0"/>
              <a:t>Практика поглибила і закріпила мої знання здобуті в університеті, виробила вміння</a:t>
            </a:r>
          </a:p>
          <a:p>
            <a:pPr algn="just">
              <a:buNone/>
            </a:pPr>
            <a:r>
              <a:rPr lang="uk-UA" sz="1900" dirty="0" smtClean="0"/>
              <a:t>проводити навчально-виховну роботу з учнями, дала можливість випробувати себе</a:t>
            </a:r>
          </a:p>
          <a:p>
            <a:pPr algn="just">
              <a:buNone/>
            </a:pPr>
            <a:r>
              <a:rPr lang="uk-UA" sz="1900" dirty="0" smtClean="0"/>
              <a:t>в ролі вчителя англійської мови. Я краще ознайомилася із своєю майбутньою</a:t>
            </a:r>
          </a:p>
          <a:p>
            <a:pPr algn="just">
              <a:buNone/>
            </a:pPr>
            <a:r>
              <a:rPr lang="uk-UA" sz="1900" dirty="0" smtClean="0"/>
              <a:t>професією, дізналася багато нового, цікавого, набула і розширила свій педагогічний</a:t>
            </a:r>
          </a:p>
          <a:p>
            <a:pPr algn="just">
              <a:buNone/>
            </a:pPr>
            <a:r>
              <a:rPr lang="uk-UA" sz="1900" dirty="0" smtClean="0"/>
              <a:t>досвід.</a:t>
            </a:r>
            <a:endParaRPr lang="ru-RU" sz="1900" dirty="0" smtClean="0"/>
          </a:p>
          <a:p>
            <a:pPr>
              <a:buNone/>
            </a:pPr>
            <a:r>
              <a:rPr lang="uk-UA" sz="2000" dirty="0" smtClean="0"/>
              <a:t> </a:t>
            </a:r>
            <a:endParaRPr lang="ru-RU" sz="2000" dirty="0" smtClean="0"/>
          </a:p>
          <a:p>
            <a:pPr>
              <a:buNone/>
            </a:pPr>
            <a:r>
              <a:rPr lang="uk-UA" sz="2000" dirty="0" smtClean="0"/>
              <a:t> </a:t>
            </a:r>
            <a:endParaRPr lang="ru-RU" sz="2000" dirty="0" smtClean="0"/>
          </a:p>
          <a:p>
            <a:pPr>
              <a:buNone/>
            </a:pPr>
            <a:r>
              <a:rPr lang="uk-UA" sz="2000" dirty="0" smtClean="0"/>
              <a:t>Дата 28.02.2022</a:t>
            </a:r>
            <a:endParaRPr lang="ru-RU" sz="2000" dirty="0" smtClean="0"/>
          </a:p>
          <a:p>
            <a:pPr>
              <a:buNone/>
            </a:pPr>
            <a:r>
              <a:rPr lang="uk-UA" sz="2000" dirty="0" smtClean="0"/>
              <a:t>Практикантка                     </a:t>
            </a:r>
            <a:r>
              <a:rPr lang="ru-RU" sz="2000" dirty="0" smtClean="0"/>
              <a:t>_____________                              </a:t>
            </a:r>
            <a:r>
              <a:rPr lang="uk-UA" sz="2000" dirty="0" err="1" smtClean="0"/>
              <a:t>Форносова</a:t>
            </a:r>
            <a:r>
              <a:rPr lang="uk-UA" sz="2000" dirty="0" smtClean="0"/>
              <a:t> Т.В.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 </a:t>
            </a:r>
          </a:p>
          <a:p>
            <a:pPr>
              <a:buNone/>
            </a:pPr>
            <a:r>
              <a:rPr lang="ru-RU" sz="2000" dirty="0" err="1" smtClean="0"/>
              <a:t>Керівник</a:t>
            </a:r>
            <a:r>
              <a:rPr lang="ru-RU" sz="2000" dirty="0" smtClean="0"/>
              <a:t> практики              _____________                            </a:t>
            </a:r>
            <a:r>
              <a:rPr lang="uk-UA" sz="2000" dirty="0" smtClean="0"/>
              <a:t>Баркасі В.В.</a:t>
            </a:r>
            <a:endParaRPr lang="ru-RU" sz="2000" dirty="0" smtClean="0"/>
          </a:p>
          <a:p>
            <a:pPr marL="0" indent="0">
              <a:buNone/>
            </a:pPr>
            <a:endParaRPr lang="ru-RU" sz="1900" dirty="0"/>
          </a:p>
        </p:txBody>
      </p:sp>
    </p:spTree>
    <p:extLst>
      <p:ext uri="{BB962C8B-B14F-4D97-AF65-F5344CB8AC3E}">
        <p14:creationId xmlns="" xmlns:p14="http://schemas.microsoft.com/office/powerpoint/2010/main" val="22092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585788"/>
            <a:ext cx="5975350" cy="569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6464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25" y="963613"/>
            <a:ext cx="6102350" cy="494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72326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08" y="0"/>
            <a:ext cx="849694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55651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5" y="188640"/>
            <a:ext cx="4099547" cy="6144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8640"/>
            <a:ext cx="5028097" cy="6144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07475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2" y="476672"/>
            <a:ext cx="6696744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76421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97"/>
            <a:ext cx="8229600" cy="418058"/>
          </a:xfrm>
        </p:spPr>
        <p:txBody>
          <a:bodyPr>
            <a:normAutofit/>
          </a:bodyPr>
          <a:lstStyle/>
          <a:p>
            <a:r>
              <a:rPr lang="ru-RU" sz="2000" b="1" dirty="0"/>
              <a:t>ВИМОГИ ДО ЗВІТУ </a:t>
            </a:r>
            <a:r>
              <a:rPr lang="ru-RU" sz="2000" b="1" dirty="0" err="1"/>
              <a:t>здобувача</a:t>
            </a:r>
            <a:r>
              <a:rPr lang="ru-RU" sz="2000" b="1" dirty="0"/>
              <a:t> </a:t>
            </a:r>
            <a:r>
              <a:rPr lang="ru-RU" sz="2000" b="1" dirty="0" err="1"/>
              <a:t>вищої</a:t>
            </a:r>
            <a:r>
              <a:rPr lang="ru-RU" sz="2000" b="1" dirty="0"/>
              <a:t> </a:t>
            </a:r>
            <a:r>
              <a:rPr lang="ru-RU" sz="2000" b="1" dirty="0" err="1"/>
              <a:t>освіти</a:t>
            </a:r>
            <a:r>
              <a:rPr lang="ru-RU" sz="2000" b="1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76672"/>
            <a:ext cx="8712968" cy="619268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2300" dirty="0" err="1"/>
              <a:t>Звіт</a:t>
            </a:r>
            <a:r>
              <a:rPr lang="ru-RU" sz="2300" dirty="0"/>
              <a:t> з практики </a:t>
            </a:r>
            <a:r>
              <a:rPr lang="ru-RU" sz="2300" dirty="0" err="1"/>
              <a:t>має</a:t>
            </a:r>
            <a:r>
              <a:rPr lang="ru-RU" sz="2300" dirty="0"/>
              <a:t> </a:t>
            </a:r>
            <a:r>
              <a:rPr lang="ru-RU" sz="2300" dirty="0" err="1"/>
              <a:t>наступну</a:t>
            </a:r>
            <a:r>
              <a:rPr lang="ru-RU" sz="2300" dirty="0"/>
              <a:t> структуру: </a:t>
            </a:r>
          </a:p>
          <a:p>
            <a:r>
              <a:rPr lang="ru-RU" sz="2300" dirty="0" err="1"/>
              <a:t>титульний</a:t>
            </a:r>
            <a:r>
              <a:rPr lang="ru-RU" sz="2300" dirty="0"/>
              <a:t> </a:t>
            </a:r>
            <a:r>
              <a:rPr lang="ru-RU" sz="2300" dirty="0" err="1"/>
              <a:t>аркуш</a:t>
            </a:r>
            <a:r>
              <a:rPr lang="ru-RU" sz="2300" dirty="0"/>
              <a:t> </a:t>
            </a:r>
          </a:p>
          <a:p>
            <a:r>
              <a:rPr lang="ru-RU" sz="2300" dirty="0" err="1"/>
              <a:t>щоденник</a:t>
            </a:r>
            <a:r>
              <a:rPr lang="ru-RU" sz="2300" dirty="0"/>
              <a:t> практики</a:t>
            </a:r>
          </a:p>
          <a:p>
            <a:r>
              <a:rPr lang="ru-RU" sz="2300" dirty="0" err="1"/>
              <a:t>зміст</a:t>
            </a:r>
            <a:r>
              <a:rPr lang="ru-RU" sz="2300" dirty="0"/>
              <a:t>; </a:t>
            </a:r>
          </a:p>
          <a:p>
            <a:r>
              <a:rPr lang="ru-RU" sz="2300" dirty="0" err="1"/>
              <a:t>вступ</a:t>
            </a:r>
            <a:r>
              <a:rPr lang="ru-RU" sz="2300" dirty="0"/>
              <a:t> (1-2 </a:t>
            </a:r>
            <a:r>
              <a:rPr lang="ru-RU" sz="2300" dirty="0" err="1"/>
              <a:t>стор</a:t>
            </a:r>
            <a:r>
              <a:rPr lang="ru-RU" sz="2300" dirty="0"/>
              <a:t>.); - </a:t>
            </a:r>
          </a:p>
          <a:p>
            <a:r>
              <a:rPr lang="ru-RU" sz="2300" dirty="0" err="1"/>
              <a:t>основна</a:t>
            </a:r>
            <a:r>
              <a:rPr lang="ru-RU" sz="2300" dirty="0"/>
              <a:t> </a:t>
            </a:r>
            <a:r>
              <a:rPr lang="ru-RU" sz="2300" dirty="0" err="1"/>
              <a:t>частина</a:t>
            </a:r>
            <a:r>
              <a:rPr lang="ru-RU" sz="2300" dirty="0"/>
              <a:t> (не </a:t>
            </a:r>
            <a:r>
              <a:rPr lang="ru-RU" sz="2300" dirty="0" err="1"/>
              <a:t>більше</a:t>
            </a:r>
            <a:r>
              <a:rPr lang="ru-RU" sz="2300" dirty="0"/>
              <a:t> 30 </a:t>
            </a:r>
            <a:r>
              <a:rPr lang="ru-RU" sz="2300" dirty="0" err="1"/>
              <a:t>сторінок</a:t>
            </a:r>
            <a:r>
              <a:rPr lang="ru-RU" sz="2300" dirty="0"/>
              <a:t>); -</a:t>
            </a:r>
          </a:p>
          <a:p>
            <a:r>
              <a:rPr lang="ru-RU" sz="2300" dirty="0" err="1"/>
              <a:t>висновки</a:t>
            </a:r>
            <a:r>
              <a:rPr lang="ru-RU" sz="2300" dirty="0"/>
              <a:t> (2-3 </a:t>
            </a:r>
            <a:r>
              <a:rPr lang="ru-RU" sz="2300" dirty="0" err="1"/>
              <a:t>стор</a:t>
            </a:r>
            <a:r>
              <a:rPr lang="ru-RU" sz="2300" dirty="0"/>
              <a:t>.); </a:t>
            </a:r>
          </a:p>
          <a:p>
            <a:r>
              <a:rPr lang="ru-RU" sz="2300" dirty="0" err="1"/>
              <a:t>перелік</a:t>
            </a:r>
            <a:r>
              <a:rPr lang="ru-RU" sz="2300" dirty="0"/>
              <a:t> </a:t>
            </a:r>
            <a:r>
              <a:rPr lang="ru-RU" sz="2300" dirty="0" err="1"/>
              <a:t>посилань</a:t>
            </a:r>
            <a:r>
              <a:rPr lang="ru-RU" sz="2300" dirty="0"/>
              <a:t>; </a:t>
            </a:r>
          </a:p>
          <a:p>
            <a:r>
              <a:rPr lang="ru-RU" sz="2300" dirty="0" err="1"/>
              <a:t>додатки</a:t>
            </a:r>
            <a:r>
              <a:rPr lang="ru-RU" sz="2300" dirty="0"/>
              <a:t> (за </a:t>
            </a:r>
            <a:r>
              <a:rPr lang="ru-RU" sz="2300" dirty="0" err="1"/>
              <a:t>необхідності</a:t>
            </a:r>
            <a:r>
              <a:rPr lang="ru-RU" sz="2300" dirty="0"/>
              <a:t>). </a:t>
            </a:r>
          </a:p>
          <a:p>
            <a:endParaRPr lang="ru-RU" sz="3700" dirty="0"/>
          </a:p>
          <a:p>
            <a:pPr marL="0" lvl="0" indent="0">
              <a:buNone/>
            </a:pPr>
            <a:r>
              <a:rPr lang="ru-RU" sz="2600" dirty="0" err="1"/>
              <a:t>Загальний</a:t>
            </a:r>
            <a:r>
              <a:rPr lang="ru-RU" sz="2600" dirty="0"/>
              <a:t> </a:t>
            </a:r>
            <a:r>
              <a:rPr lang="ru-RU" sz="2600" dirty="0" err="1"/>
              <a:t>обсяг</a:t>
            </a:r>
            <a:r>
              <a:rPr lang="ru-RU" sz="2600" dirty="0"/>
              <a:t> </a:t>
            </a:r>
            <a:r>
              <a:rPr lang="ru-RU" sz="2600" dirty="0" err="1"/>
              <a:t>звіту</a:t>
            </a:r>
            <a:r>
              <a:rPr lang="ru-RU" sz="2600" dirty="0"/>
              <a:t> </a:t>
            </a:r>
            <a:r>
              <a:rPr lang="ru-RU" sz="2600" dirty="0" err="1"/>
              <a:t>має</a:t>
            </a:r>
            <a:r>
              <a:rPr lang="ru-RU" sz="2600" dirty="0"/>
              <a:t> бути не </a:t>
            </a:r>
            <a:r>
              <a:rPr lang="ru-RU" sz="2600" dirty="0" err="1"/>
              <a:t>більше</a:t>
            </a:r>
            <a:r>
              <a:rPr lang="ru-RU" sz="2600" dirty="0"/>
              <a:t> 30 </a:t>
            </a:r>
            <a:r>
              <a:rPr lang="ru-RU" sz="2600" dirty="0" err="1"/>
              <a:t>сторінок</a:t>
            </a:r>
            <a:r>
              <a:rPr lang="ru-RU" sz="2600" dirty="0"/>
              <a:t> (без </a:t>
            </a:r>
            <a:r>
              <a:rPr lang="ru-RU" sz="2600" dirty="0" err="1"/>
              <a:t>додатків</a:t>
            </a:r>
            <a:r>
              <a:rPr lang="ru-RU" sz="2600" dirty="0"/>
              <a:t>). </a:t>
            </a:r>
          </a:p>
          <a:p>
            <a:pPr lvl="0" algn="just"/>
            <a:r>
              <a:rPr lang="uk-UA" sz="2600" b="1" dirty="0"/>
              <a:t>Вступ</a:t>
            </a:r>
            <a:r>
              <a:rPr lang="uk-UA" sz="2600" dirty="0"/>
              <a:t> визначає мету і завдання практики, стан і тенденції розвитку галузі, особливості викладання в Новій українській школі тощо. </a:t>
            </a:r>
            <a:endParaRPr lang="ru-RU" sz="2600" dirty="0"/>
          </a:p>
          <a:p>
            <a:pPr lvl="0" algn="just"/>
            <a:r>
              <a:rPr lang="ru-RU" sz="2600" b="1" dirty="0" err="1"/>
              <a:t>Основна</a:t>
            </a:r>
            <a:r>
              <a:rPr lang="ru-RU" sz="2600" b="1" dirty="0"/>
              <a:t> </a:t>
            </a:r>
            <a:r>
              <a:rPr lang="ru-RU" sz="2600" b="1" dirty="0" err="1"/>
              <a:t>частина</a:t>
            </a:r>
            <a:r>
              <a:rPr lang="ru-RU" sz="2600" dirty="0"/>
              <a:t> </a:t>
            </a:r>
            <a:r>
              <a:rPr lang="ru-RU" sz="2600" dirty="0" err="1"/>
              <a:t>звіту</a:t>
            </a:r>
            <a:r>
              <a:rPr lang="ru-RU" sz="2600" dirty="0"/>
              <a:t> </a:t>
            </a:r>
            <a:r>
              <a:rPr lang="uk-UA" sz="2600" dirty="0"/>
              <a:t>складається з</a:t>
            </a:r>
            <a:r>
              <a:rPr lang="ru-RU" sz="2600" dirty="0"/>
              <a:t> </a:t>
            </a:r>
            <a:r>
              <a:rPr lang="ru-RU" sz="2600" dirty="0" err="1"/>
              <a:t>кільк</a:t>
            </a:r>
            <a:r>
              <a:rPr lang="uk-UA" sz="2600" dirty="0"/>
              <a:t>ох</a:t>
            </a:r>
            <a:r>
              <a:rPr lang="ru-RU" sz="2600" dirty="0"/>
              <a:t> </a:t>
            </a:r>
            <a:r>
              <a:rPr lang="ru-RU" sz="2600" dirty="0" err="1"/>
              <a:t>частин</a:t>
            </a:r>
            <a:r>
              <a:rPr lang="ru-RU" sz="2600" dirty="0"/>
              <a:t>. У </a:t>
            </a:r>
            <a:r>
              <a:rPr lang="ru-RU" sz="2600" dirty="0" err="1"/>
              <a:t>першій</a:t>
            </a:r>
            <a:r>
              <a:rPr lang="ru-RU" sz="2600" dirty="0"/>
              <a:t>, як і в </a:t>
            </a:r>
            <a:r>
              <a:rPr lang="ru-RU" sz="2600" dirty="0" err="1"/>
              <a:t>курсовій</a:t>
            </a:r>
            <a:r>
              <a:rPr lang="ru-RU" sz="2600" dirty="0"/>
              <a:t> </a:t>
            </a:r>
            <a:r>
              <a:rPr lang="ru-RU" sz="2600" dirty="0" err="1"/>
              <a:t>роботі</a:t>
            </a:r>
            <a:r>
              <a:rPr lang="ru-RU" sz="2600" dirty="0"/>
              <a:t>, </a:t>
            </a:r>
            <a:r>
              <a:rPr lang="ru-RU" sz="2600" dirty="0" err="1"/>
              <a:t>описуються</a:t>
            </a:r>
            <a:r>
              <a:rPr lang="ru-RU" sz="2600" dirty="0"/>
              <a:t> </a:t>
            </a:r>
            <a:r>
              <a:rPr lang="ru-RU" sz="2600" dirty="0" err="1"/>
              <a:t>загальні</a:t>
            </a:r>
            <a:r>
              <a:rPr lang="ru-RU" sz="2600" dirty="0"/>
              <a:t> </a:t>
            </a:r>
            <a:r>
              <a:rPr lang="ru-RU" sz="2600" dirty="0" err="1"/>
              <a:t>теоретичні</a:t>
            </a:r>
            <a:r>
              <a:rPr lang="ru-RU" sz="2600" dirty="0"/>
              <a:t> </a:t>
            </a:r>
            <a:r>
              <a:rPr lang="ru-RU" sz="2600" dirty="0" err="1"/>
              <a:t>дані</a:t>
            </a:r>
            <a:r>
              <a:rPr lang="ru-RU" sz="2600" dirty="0"/>
              <a:t> про тему, яка </a:t>
            </a:r>
            <a:r>
              <a:rPr lang="ru-RU" sz="2600" dirty="0" err="1"/>
              <a:t>досліджувалася</a:t>
            </a:r>
            <a:r>
              <a:rPr lang="ru-RU" sz="2600" dirty="0"/>
              <a:t> в </a:t>
            </a:r>
            <a:r>
              <a:rPr lang="ru-RU" sz="2600" dirty="0" err="1"/>
              <a:t>ході</a:t>
            </a:r>
            <a:r>
              <a:rPr lang="ru-RU" sz="2600" dirty="0"/>
              <a:t> практики, а в </a:t>
            </a:r>
            <a:r>
              <a:rPr lang="ru-RU" sz="2600" dirty="0" err="1"/>
              <a:t>другій</a:t>
            </a:r>
            <a:r>
              <a:rPr lang="ru-RU" sz="2600" dirty="0"/>
              <a:t> </a:t>
            </a:r>
            <a:r>
              <a:rPr lang="ru-RU" sz="2600" dirty="0" err="1"/>
              <a:t>частині</a:t>
            </a:r>
            <a:r>
              <a:rPr lang="ru-RU" sz="2600" dirty="0"/>
              <a:t> </a:t>
            </a:r>
            <a:r>
              <a:rPr lang="ru-RU" sz="2600" dirty="0" err="1"/>
              <a:t>вже</a:t>
            </a:r>
            <a:r>
              <a:rPr lang="ru-RU" sz="2600" dirty="0"/>
              <a:t> </a:t>
            </a:r>
            <a:r>
              <a:rPr lang="ru-RU" sz="2600" dirty="0" err="1"/>
              <a:t>аналізуються</a:t>
            </a:r>
            <a:r>
              <a:rPr lang="ru-RU" sz="2600" dirty="0"/>
              <a:t> </a:t>
            </a:r>
            <a:r>
              <a:rPr lang="ru-RU" sz="2600" dirty="0" err="1"/>
              <a:t>отримані</a:t>
            </a:r>
            <a:r>
              <a:rPr lang="ru-RU" sz="2600" dirty="0"/>
              <a:t> </a:t>
            </a:r>
            <a:r>
              <a:rPr lang="ru-RU" sz="2600" dirty="0" err="1"/>
              <a:t>результати</a:t>
            </a:r>
            <a:r>
              <a:rPr lang="ru-RU" sz="2600" dirty="0"/>
              <a:t>, </a:t>
            </a:r>
            <a:r>
              <a:rPr lang="ru-RU" sz="2600" dirty="0" err="1"/>
              <a:t>здійснюються</a:t>
            </a:r>
            <a:r>
              <a:rPr lang="ru-RU" sz="2600" dirty="0"/>
              <a:t> </a:t>
            </a:r>
            <a:r>
              <a:rPr lang="ru-RU" sz="2600" dirty="0" err="1"/>
              <a:t>розрахунки</a:t>
            </a:r>
            <a:r>
              <a:rPr lang="ru-RU" sz="2600" dirty="0"/>
              <a:t>, </a:t>
            </a:r>
            <a:r>
              <a:rPr lang="ru-RU" sz="2600" dirty="0" err="1"/>
              <a:t>графіки</a:t>
            </a:r>
            <a:r>
              <a:rPr lang="ru-RU" sz="2600" dirty="0"/>
              <a:t>.</a:t>
            </a:r>
          </a:p>
          <a:p>
            <a:pPr lvl="0" algn="just"/>
            <a:r>
              <a:rPr lang="ru-RU" sz="2600" b="1" dirty="0" err="1"/>
              <a:t>Висновк</a:t>
            </a:r>
            <a:r>
              <a:rPr lang="uk-UA" sz="2600" b="1" dirty="0"/>
              <a:t>и -  </a:t>
            </a:r>
            <a:r>
              <a:rPr lang="ru-RU" sz="2600" dirty="0"/>
              <a:t>на </a:t>
            </a:r>
            <a:r>
              <a:rPr lang="ru-RU" sz="2600" dirty="0" err="1"/>
              <a:t>підставі</a:t>
            </a:r>
            <a:r>
              <a:rPr lang="ru-RU" sz="2600" dirty="0"/>
              <a:t> </a:t>
            </a:r>
            <a:r>
              <a:rPr lang="ru-RU" sz="2600" dirty="0" err="1"/>
              <a:t>отриманих</a:t>
            </a:r>
            <a:r>
              <a:rPr lang="ru-RU" sz="2600" dirty="0"/>
              <a:t> </a:t>
            </a:r>
            <a:r>
              <a:rPr lang="ru-RU" sz="2600" dirty="0" err="1"/>
              <a:t>під</a:t>
            </a:r>
            <a:r>
              <a:rPr lang="ru-RU" sz="2600" dirty="0"/>
              <a:t> час </a:t>
            </a:r>
            <a:r>
              <a:rPr lang="ru-RU" sz="2600" dirty="0" err="1"/>
              <a:t>проходження</a:t>
            </a:r>
            <a:r>
              <a:rPr lang="ru-RU" sz="2600" dirty="0"/>
              <a:t> </a:t>
            </a:r>
            <a:r>
              <a:rPr lang="ru-RU" sz="2600" dirty="0" err="1"/>
              <a:t>виробничої</a:t>
            </a:r>
            <a:r>
              <a:rPr lang="ru-RU" sz="2600" dirty="0"/>
              <a:t> практики </a:t>
            </a:r>
            <a:r>
              <a:rPr lang="ru-RU" sz="2600" dirty="0" err="1"/>
              <a:t>даних</a:t>
            </a:r>
            <a:r>
              <a:rPr lang="ru-RU" sz="2600" dirty="0"/>
              <a:t>, студент </a:t>
            </a:r>
            <a:r>
              <a:rPr lang="ru-RU" sz="2600" dirty="0" err="1"/>
              <a:t>узагальнює</a:t>
            </a:r>
            <a:r>
              <a:rPr lang="ru-RU" sz="2600" dirty="0"/>
              <a:t> </a:t>
            </a:r>
            <a:r>
              <a:rPr lang="ru-RU" sz="2600" dirty="0" err="1"/>
              <a:t>інформацію</a:t>
            </a:r>
            <a:r>
              <a:rPr lang="uk-UA" sz="2600" dirty="0"/>
              <a:t>, </a:t>
            </a:r>
            <a:r>
              <a:rPr lang="ru-RU" sz="2600" dirty="0" err="1"/>
              <a:t>опис</a:t>
            </a:r>
            <a:r>
              <a:rPr lang="uk-UA" sz="2600" dirty="0" err="1"/>
              <a:t>ує</a:t>
            </a:r>
            <a:r>
              <a:rPr lang="ru-RU" sz="2600" dirty="0"/>
              <a:t> перспектив</a:t>
            </a:r>
            <a:r>
              <a:rPr lang="uk-UA" sz="2600" dirty="0"/>
              <a:t>и</a:t>
            </a:r>
            <a:r>
              <a:rPr lang="ru-RU" sz="2600" dirty="0"/>
              <a:t> </a:t>
            </a:r>
            <a:r>
              <a:rPr lang="ru-RU" sz="2600" dirty="0" err="1"/>
              <a:t>розвитку</a:t>
            </a:r>
            <a:r>
              <a:rPr lang="ru-RU" sz="2600" dirty="0"/>
              <a:t> / </a:t>
            </a:r>
            <a:r>
              <a:rPr lang="ru-RU" sz="2600" dirty="0" err="1"/>
              <a:t>поліпшення</a:t>
            </a:r>
            <a:r>
              <a:rPr lang="ru-RU" sz="2600" dirty="0"/>
              <a:t> </a:t>
            </a:r>
            <a:r>
              <a:rPr lang="ru-RU" sz="2600" dirty="0" err="1"/>
              <a:t>роботи</a:t>
            </a:r>
            <a:r>
              <a:rPr lang="ru-RU" sz="2600" dirty="0"/>
              <a:t> </a:t>
            </a:r>
            <a:r>
              <a:rPr lang="uk-UA" sz="2600" dirty="0"/>
              <a:t>бази практики</a:t>
            </a:r>
            <a:r>
              <a:rPr lang="ru-RU" sz="2600" dirty="0"/>
              <a:t>, </a:t>
            </a:r>
            <a:r>
              <a:rPr lang="ru-RU" sz="2600" dirty="0" err="1"/>
              <a:t>пишуться</a:t>
            </a:r>
            <a:r>
              <a:rPr lang="ru-RU" sz="2600" dirty="0"/>
              <a:t> </a:t>
            </a:r>
            <a:r>
              <a:rPr lang="ru-RU" sz="2600" dirty="0" err="1"/>
              <a:t>відповіді</a:t>
            </a:r>
            <a:r>
              <a:rPr lang="ru-RU" sz="2600" dirty="0"/>
              <a:t> на </a:t>
            </a:r>
            <a:r>
              <a:rPr lang="ru-RU" sz="2600" dirty="0" err="1"/>
              <a:t>поставлені</a:t>
            </a:r>
            <a:r>
              <a:rPr lang="ru-RU" sz="2600" dirty="0"/>
              <a:t> на початку практики </a:t>
            </a:r>
            <a:r>
              <a:rPr lang="ru-RU" sz="2600" dirty="0" err="1"/>
              <a:t>завдання</a:t>
            </a:r>
            <a:r>
              <a:rPr lang="ru-RU" sz="2600" dirty="0"/>
              <a:t>.</a:t>
            </a:r>
          </a:p>
          <a:p>
            <a:pPr lvl="0" algn="just"/>
            <a:r>
              <a:rPr lang="uk-UA" sz="2600" b="1" dirty="0"/>
              <a:t> Перелік посилань </a:t>
            </a:r>
            <a:r>
              <a:rPr lang="uk-UA" sz="2600" dirty="0"/>
              <a:t>має містити нормативні, інструктивні матеріали, які регламентують облікову та аналітичну роботу, літературні джерела, періодичні видання, які присвячені темі дослідження.</a:t>
            </a:r>
            <a:endParaRPr lang="ru-RU" sz="2600" dirty="0"/>
          </a:p>
          <a:p>
            <a:pPr lvl="0" algn="just"/>
            <a:r>
              <a:rPr lang="ru-RU" sz="2600" dirty="0"/>
              <a:t> </a:t>
            </a:r>
            <a:r>
              <a:rPr lang="ru-RU" sz="2600" b="1" dirty="0" err="1"/>
              <a:t>Додатки</a:t>
            </a:r>
            <a:r>
              <a:rPr lang="ru-RU" sz="2600" dirty="0"/>
              <a:t> </a:t>
            </a:r>
            <a:r>
              <a:rPr lang="ru-RU" sz="2600" dirty="0" err="1"/>
              <a:t>включають</a:t>
            </a:r>
            <a:r>
              <a:rPr lang="ru-RU" sz="2600" dirty="0"/>
              <a:t> </a:t>
            </a:r>
            <a:r>
              <a:rPr lang="ru-RU" sz="2600" dirty="0" err="1"/>
              <a:t>практичний</a:t>
            </a:r>
            <a:r>
              <a:rPr lang="ru-RU" sz="2600" dirty="0"/>
              <a:t> </a:t>
            </a:r>
            <a:r>
              <a:rPr lang="ru-RU" sz="2600" dirty="0" err="1"/>
              <a:t>матеріал</a:t>
            </a:r>
            <a:r>
              <a:rPr lang="ru-RU" sz="2600" dirty="0"/>
              <a:t>, </a:t>
            </a:r>
            <a:r>
              <a:rPr lang="ru-RU" sz="2600" dirty="0" err="1"/>
              <a:t>необхідний</a:t>
            </a:r>
            <a:r>
              <a:rPr lang="ru-RU" sz="2600" dirty="0"/>
              <a:t> для </a:t>
            </a:r>
            <a:r>
              <a:rPr lang="ru-RU" sz="2600" dirty="0" err="1"/>
              <a:t>розкриття</a:t>
            </a:r>
            <a:r>
              <a:rPr lang="ru-RU" sz="2600" dirty="0"/>
              <a:t> </a:t>
            </a:r>
            <a:r>
              <a:rPr lang="ru-RU" sz="2600" dirty="0" err="1"/>
              <a:t>змісту</a:t>
            </a:r>
            <a:r>
              <a:rPr lang="ru-RU" sz="2600" dirty="0"/>
              <a:t> практики. До них </a:t>
            </a:r>
            <a:r>
              <a:rPr lang="ru-RU" sz="2600" dirty="0" err="1"/>
              <a:t>включаються</a:t>
            </a:r>
            <a:r>
              <a:rPr lang="ru-RU" sz="2600" dirty="0"/>
              <a:t>: </a:t>
            </a:r>
            <a:r>
              <a:rPr lang="ru-RU" sz="2600" dirty="0" err="1"/>
              <a:t>графіки</a:t>
            </a:r>
            <a:r>
              <a:rPr lang="ru-RU" sz="2600" dirty="0"/>
              <a:t>, </a:t>
            </a:r>
            <a:r>
              <a:rPr lang="ru-RU" sz="2600" dirty="0" err="1"/>
              <a:t>схеми</a:t>
            </a:r>
            <a:r>
              <a:rPr lang="ru-RU" sz="2600" dirty="0"/>
              <a:t>, </a:t>
            </a:r>
            <a:r>
              <a:rPr lang="ru-RU" sz="2600" dirty="0" err="1"/>
              <a:t>креслення</a:t>
            </a:r>
            <a:r>
              <a:rPr lang="ru-RU" sz="2600" dirty="0"/>
              <a:t>, </a:t>
            </a:r>
            <a:r>
              <a:rPr lang="ru-RU" sz="2600" dirty="0" err="1"/>
              <a:t>фотографії</a:t>
            </a:r>
            <a:r>
              <a:rPr lang="ru-RU" sz="2600" dirty="0"/>
              <a:t>, </a:t>
            </a:r>
            <a:r>
              <a:rPr lang="ru-RU" sz="2600" dirty="0" err="1"/>
              <a:t>ілюстративний</a:t>
            </a:r>
            <a:r>
              <a:rPr lang="ru-RU" sz="2600" dirty="0"/>
              <a:t> </a:t>
            </a:r>
            <a:r>
              <a:rPr lang="ru-RU" sz="2600" dirty="0" err="1"/>
              <a:t>матеріал</a:t>
            </a:r>
            <a:r>
              <a:rPr lang="ru-RU" sz="2600" dirty="0"/>
              <a:t> </a:t>
            </a:r>
            <a:r>
              <a:rPr lang="ru-RU" sz="2600" dirty="0" err="1"/>
              <a:t>допоміжного</a:t>
            </a:r>
            <a:r>
              <a:rPr lang="ru-RU" sz="2600" dirty="0"/>
              <a:t> характеру (</a:t>
            </a:r>
            <a:r>
              <a:rPr lang="ru-RU" sz="2600" dirty="0" err="1"/>
              <a:t>таблиці</a:t>
            </a:r>
            <a:r>
              <a:rPr lang="ru-RU" sz="2600" dirty="0"/>
              <a:t>, рисунки).</a:t>
            </a:r>
          </a:p>
          <a:p>
            <a:pPr lvl="0" algn="just"/>
            <a:endParaRPr lang="ru-RU" sz="2600" dirty="0"/>
          </a:p>
          <a:p>
            <a:pPr lvl="0" algn="just"/>
            <a:r>
              <a:rPr lang="ru-RU" sz="2600" dirty="0"/>
              <a:t>У </a:t>
            </a:r>
            <a:r>
              <a:rPr lang="ru-RU" sz="2600" dirty="0" err="1"/>
              <a:t>звіті</a:t>
            </a:r>
            <a:r>
              <a:rPr lang="ru-RU" sz="2600" dirty="0"/>
              <a:t> не повинно бути </a:t>
            </a:r>
            <a:r>
              <a:rPr lang="ru-RU" sz="2600" dirty="0" err="1"/>
              <a:t>дослівного</a:t>
            </a:r>
            <a:r>
              <a:rPr lang="ru-RU" sz="2600" dirty="0"/>
              <a:t> </a:t>
            </a:r>
            <a:r>
              <a:rPr lang="ru-RU" sz="2600" dirty="0" err="1"/>
              <a:t>переписування</a:t>
            </a:r>
            <a:r>
              <a:rPr lang="ru-RU" sz="2600" dirty="0"/>
              <a:t> </a:t>
            </a:r>
            <a:r>
              <a:rPr lang="ru-RU" sz="2600" dirty="0" err="1"/>
              <a:t>матеріалів</a:t>
            </a:r>
            <a:r>
              <a:rPr lang="ru-RU" sz="2600" dirty="0"/>
              <a:t> баз практики, а </a:t>
            </a:r>
            <a:r>
              <a:rPr lang="ru-RU" sz="2600" dirty="0" err="1"/>
              <a:t>також</a:t>
            </a:r>
            <a:r>
              <a:rPr lang="ru-RU" sz="2600" dirty="0"/>
              <a:t> </a:t>
            </a:r>
            <a:r>
              <a:rPr lang="ru-RU" sz="2600" dirty="0" err="1"/>
              <a:t>цитування</a:t>
            </a:r>
            <a:r>
              <a:rPr lang="ru-RU" sz="2600" dirty="0"/>
              <a:t> </a:t>
            </a:r>
            <a:r>
              <a:rPr lang="ru-RU" sz="2600" dirty="0" err="1"/>
              <a:t>літературних</a:t>
            </a:r>
            <a:r>
              <a:rPr lang="ru-RU" sz="2600" dirty="0"/>
              <a:t> </a:t>
            </a:r>
            <a:r>
              <a:rPr lang="ru-RU" sz="2600" dirty="0" err="1"/>
              <a:t>джерел</a:t>
            </a:r>
            <a:r>
              <a:rPr lang="ru-RU" sz="2600" dirty="0"/>
              <a:t>. </a:t>
            </a:r>
            <a:r>
              <a:rPr lang="ru-RU" sz="2600" dirty="0" err="1"/>
              <a:t>Керівник</a:t>
            </a:r>
            <a:r>
              <a:rPr lang="ru-RU" sz="2600" dirty="0"/>
              <a:t> практики </a:t>
            </a:r>
            <a:r>
              <a:rPr lang="ru-RU" sz="2600" dirty="0" err="1"/>
              <a:t>від</a:t>
            </a:r>
            <a:r>
              <a:rPr lang="ru-RU" sz="2600" dirty="0"/>
              <a:t> </a:t>
            </a:r>
            <a:r>
              <a:rPr lang="ru-RU" sz="2600" dirty="0" err="1"/>
              <a:t>кафедри</a:t>
            </a:r>
            <a:r>
              <a:rPr lang="ru-RU" sz="2600" dirty="0"/>
              <a:t> </a:t>
            </a:r>
            <a:r>
              <a:rPr lang="ru-RU" sz="2600" dirty="0" err="1"/>
              <a:t>рецензує</a:t>
            </a:r>
            <a:r>
              <a:rPr lang="ru-RU" sz="2600" dirty="0"/>
              <a:t> </a:t>
            </a:r>
            <a:r>
              <a:rPr lang="ru-RU" sz="2600" dirty="0" err="1"/>
              <a:t>звіт</a:t>
            </a:r>
            <a:r>
              <a:rPr lang="ru-RU" sz="2600" dirty="0"/>
              <a:t>. </a:t>
            </a:r>
            <a:r>
              <a:rPr lang="ru-RU" sz="2600" dirty="0" err="1"/>
              <a:t>Звіт</a:t>
            </a:r>
            <a:r>
              <a:rPr lang="ru-RU" sz="2600" dirty="0"/>
              <a:t> про практику студент </a:t>
            </a:r>
            <a:r>
              <a:rPr lang="ru-RU" sz="2600" dirty="0" err="1"/>
              <a:t>захищає</a:t>
            </a:r>
            <a:r>
              <a:rPr lang="ru-RU" sz="2600" dirty="0"/>
              <a:t> перед </a:t>
            </a:r>
            <a:r>
              <a:rPr lang="ru-RU" sz="2600" dirty="0" err="1"/>
              <a:t>комісією</a:t>
            </a:r>
            <a:r>
              <a:rPr lang="ru-RU" sz="2600" dirty="0"/>
              <a:t> у </a:t>
            </a:r>
            <a:r>
              <a:rPr lang="ru-RU" sz="2600" dirty="0" err="1"/>
              <a:t>термін</a:t>
            </a:r>
            <a:r>
              <a:rPr lang="ru-RU" sz="2600" dirty="0"/>
              <a:t>, </a:t>
            </a:r>
            <a:r>
              <a:rPr lang="ru-RU" sz="2600" dirty="0" err="1"/>
              <a:t>встановлений</a:t>
            </a:r>
            <a:r>
              <a:rPr lang="ru-RU" sz="2600" dirty="0"/>
              <a:t> кафедрою. </a:t>
            </a:r>
          </a:p>
          <a:p>
            <a:pPr lvl="0" algn="just"/>
            <a:endParaRPr lang="ru-RU" sz="2600" dirty="0"/>
          </a:p>
          <a:p>
            <a:pPr lvl="0" algn="just"/>
            <a:r>
              <a:rPr lang="ru-RU" sz="2600" dirty="0"/>
              <a:t>Написавши </a:t>
            </a:r>
            <a:r>
              <a:rPr lang="ru-RU" sz="2600" dirty="0" err="1"/>
              <a:t>звіт</a:t>
            </a:r>
            <a:r>
              <a:rPr lang="ru-RU" sz="2600" dirty="0"/>
              <a:t> </a:t>
            </a:r>
            <a:r>
              <a:rPr lang="ru-RU" sz="2600" dirty="0" err="1"/>
              <a:t>самостійно</a:t>
            </a:r>
            <a:r>
              <a:rPr lang="ru-RU" sz="2600" dirty="0"/>
              <a:t>, </a:t>
            </a:r>
            <a:r>
              <a:rPr lang="uk-UA" sz="2600" dirty="0"/>
              <a:t>студент</a:t>
            </a:r>
            <a:r>
              <a:rPr lang="ru-RU" sz="2600" dirty="0"/>
              <a:t> </a:t>
            </a:r>
            <a:r>
              <a:rPr lang="ru-RU" sz="2600" dirty="0" err="1"/>
              <a:t>ще</a:t>
            </a:r>
            <a:r>
              <a:rPr lang="ru-RU" sz="2600" dirty="0"/>
              <a:t> раз </a:t>
            </a:r>
            <a:r>
              <a:rPr lang="ru-RU" sz="2600" dirty="0" err="1"/>
              <a:t>закріпите</a:t>
            </a:r>
            <a:r>
              <a:rPr lang="ru-RU" sz="2600" dirty="0"/>
              <a:t> </a:t>
            </a:r>
            <a:r>
              <a:rPr lang="ru-RU" sz="2600" dirty="0" err="1"/>
              <a:t>отримані</a:t>
            </a:r>
            <a:r>
              <a:rPr lang="ru-RU" sz="2600" dirty="0"/>
              <a:t> </a:t>
            </a:r>
            <a:r>
              <a:rPr lang="ru-RU" sz="2600" dirty="0" err="1"/>
              <a:t>навички</a:t>
            </a:r>
            <a:r>
              <a:rPr lang="ru-RU" sz="2600" dirty="0"/>
              <a:t> та </a:t>
            </a:r>
            <a:r>
              <a:rPr lang="ru-RU" sz="2600" dirty="0" err="1"/>
              <a:t>інформацію</a:t>
            </a:r>
            <a:r>
              <a:rPr lang="ru-RU" sz="2600" dirty="0"/>
              <a:t>, </a:t>
            </a:r>
            <a:r>
              <a:rPr lang="ru-RU" sz="2600" dirty="0" err="1"/>
              <a:t>отримані</a:t>
            </a:r>
            <a:r>
              <a:rPr lang="ru-RU" sz="2600" dirty="0"/>
              <a:t> в </a:t>
            </a:r>
            <a:r>
              <a:rPr lang="ru-RU" sz="2600" dirty="0" err="1"/>
              <a:t>ході</a:t>
            </a:r>
            <a:r>
              <a:rPr lang="ru-RU" sz="2600" dirty="0"/>
              <a:t> </a:t>
            </a:r>
            <a:r>
              <a:rPr lang="ru-RU" sz="2600" dirty="0" err="1"/>
              <a:t>проходження</a:t>
            </a:r>
            <a:r>
              <a:rPr lang="ru-RU" sz="2600" dirty="0"/>
              <a:t> практики.</a:t>
            </a:r>
          </a:p>
        </p:txBody>
      </p:sp>
    </p:spTree>
    <p:extLst>
      <p:ext uri="{BB962C8B-B14F-4D97-AF65-F5344CB8AC3E}">
        <p14:creationId xmlns="" xmlns:p14="http://schemas.microsoft.com/office/powerpoint/2010/main" val="76799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120680"/>
          </a:xfrm>
        </p:spPr>
        <p:txBody>
          <a:bodyPr numCol="2">
            <a:noAutofit/>
          </a:bodyPr>
          <a:lstStyle/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Оберіть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факультет, 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навчаєтесь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*</a:t>
            </a: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Освітньо-професійна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програма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 *</a:t>
            </a: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ступені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вищої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зараз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навчаєтесь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університеті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? *</a:t>
            </a:r>
          </a:p>
          <a:p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 *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денна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заочна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Як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вважаєте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курсу повинна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проводитись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практична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підготовка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здобувача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вищої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1  2  3  4  5</a:t>
            </a: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вбачаєте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зміст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практичної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підготовки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навички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обраним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фахом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знайти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майбутнє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відзначеним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підзаробити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досвіду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практичної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фахом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доводилось Вам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зіткнутись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труднощами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Так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труднощі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виникли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недостатню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підготовку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фахових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предметів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Труднощі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методики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викладання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теоретичної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підготовки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Психологічні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проблеми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недостатню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організацію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практики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Надмірна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звітної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документації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Витрата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часу на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знайомство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трудовим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колективом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начальним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класом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Труднощів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виникало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Як Ви можете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охарактеризувати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Вашу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співпрацю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керівниками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 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Формальна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Корисна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Творча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влаштовує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Вас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співпраця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керівниками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  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Так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ні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співпраця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Вас не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влаштовує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зробили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переконавсь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лась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) 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правильності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вибору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професії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Практика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розчарувала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мене 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обраній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професії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Практика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виявила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прогалини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моїй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фаховій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підготовці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Практика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формальною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мене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бажання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працювати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спеціальністю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Переконався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лась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мене не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вийде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якісного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працівника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обраного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фаху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Практика показала,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працевлаштовуватись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спеціальністю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якими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труднощами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зіткнулись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Погане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співробітників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бази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практики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Обмеження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доступі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необхідної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завдань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практики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допомоги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керівника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бази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практики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непотрібної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додаткової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предметів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Труднощів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виникало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Оцініть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 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Вашому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факультеті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 (за 5-ти бальною шкалою, де 1 -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низька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5 -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висока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)  </a:t>
            </a: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позитивні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отримали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(-ла)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навички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необхідні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майбутньої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фахом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(-ла)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реалізувати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університеті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(-ла)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необхідну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написання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звіту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хотіли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б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працювати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базі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проходили практику?  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Так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ні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Зазначте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Ваші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пропозиції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3658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АНКЕТА ДЛЯ СТУДЕНТІВ, ЯКІ ПРОЙШЛИ ПРАКТИКУ</a:t>
            </a:r>
          </a:p>
        </p:txBody>
      </p:sp>
    </p:spTree>
    <p:extLst>
      <p:ext uri="{BB962C8B-B14F-4D97-AF65-F5344CB8AC3E}">
        <p14:creationId xmlns="" xmlns:p14="http://schemas.microsoft.com/office/powerpoint/2010/main" val="1347791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264696"/>
          </a:xfrm>
        </p:spPr>
        <p:txBody>
          <a:bodyPr numCol="2">
            <a:noAutofit/>
          </a:bodyPr>
          <a:lstStyle/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Наскільки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переліком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пропонованих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баз практики в межах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освітньої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програми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мали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самостійно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обирати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заклад,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установу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організацію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практики? 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Так  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Наскільки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зручним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для вас є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графік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практики?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зручний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зручний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сказати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незручний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незручний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достатнім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Вашої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теоретичної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підготовки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успішного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практики?  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Так; 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  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теоретичні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знадобилися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Вам для результативного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практики?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до абстрактного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мислення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та синтезу;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застосовувати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практичних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ситуаціях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вчитися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оволодівати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сучасними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знаннями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Цінування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повага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різноманітності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мультикультурності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Ваш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варіант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________________________</a:t>
            </a:r>
          </a:p>
          <a:p>
            <a:pPr marL="0" indent="0">
              <a:buNone/>
            </a:pP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Наскільки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Вас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задовольняє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перелік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отримуваних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практичних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навичок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практики?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задовольняє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задовольняє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задовольняє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достатньо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у Вас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процедури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 та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оформлення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звіту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завершення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? 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Так; 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 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Чстково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Наскільки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керівництвом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практикою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сторони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викладачів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кафедри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Наскільки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керівництвом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практикою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сторони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представників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бази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практики?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виникали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у Вас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труднощі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оформленні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щоденника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практики?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виникали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Інколи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виникали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>
                <a:latin typeface="Times New Roman" pitchFamily="18" charset="0"/>
                <a:cs typeface="Times New Roman" pitchFamily="18" charset="0"/>
              </a:rPr>
              <a:t>Часто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виникали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28045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525</Words>
  <PresentationFormat>Экран (4:3)</PresentationFormat>
  <Paragraphs>152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Звітня документація: -Титульна сторінка - Звіт - Щоденник -Конспект залікового уроку -Сценарій виховного заходу - Самоаналіз уроку -Аналіз відвіданого уроку - Презентацію онлайн уроку -Фото з практики - Анкета студента</vt:lpstr>
      <vt:lpstr>Титулка</vt:lpstr>
      <vt:lpstr>Звіт</vt:lpstr>
      <vt:lpstr>Слайд 4</vt:lpstr>
      <vt:lpstr>Слайд 5</vt:lpstr>
      <vt:lpstr>Слайд 6</vt:lpstr>
      <vt:lpstr>Слайд 7</vt:lpstr>
      <vt:lpstr>Слайд 8</vt:lpstr>
      <vt:lpstr>Слайд 9</vt:lpstr>
      <vt:lpstr>ВИМОГИ ДО ЗВІТУ здобувача вищої освіти 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Звітня документація: -Титульна сторінка - Звіт - Щоденник -Конспект залікового уроку -Сценарій виховного заходу - Самоаналіз уроку -Аналіз відвіданого уроку - Презентацію онлайн уроку -Фото з практики - Анкета студента</dc:title>
  <cp:lastModifiedBy>Тамара</cp:lastModifiedBy>
  <cp:revision>2</cp:revision>
  <dcterms:modified xsi:type="dcterms:W3CDTF">2023-01-27T16:43:09Z</dcterms:modified>
</cp:coreProperties>
</file>